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11" r:id="rId2"/>
    <p:sldMasterId id="2147483772" r:id="rId3"/>
    <p:sldMasterId id="2147483812" r:id="rId4"/>
  </p:sldMasterIdLst>
  <p:notesMasterIdLst>
    <p:notesMasterId r:id="rId41"/>
  </p:notesMasterIdLst>
  <p:sldIdLst>
    <p:sldId id="507" r:id="rId5"/>
    <p:sldId id="598" r:id="rId6"/>
    <p:sldId id="599" r:id="rId7"/>
    <p:sldId id="600" r:id="rId8"/>
    <p:sldId id="602" r:id="rId9"/>
    <p:sldId id="603" r:id="rId10"/>
    <p:sldId id="604" r:id="rId11"/>
    <p:sldId id="605" r:id="rId12"/>
    <p:sldId id="606" r:id="rId13"/>
    <p:sldId id="607" r:id="rId14"/>
    <p:sldId id="608" r:id="rId15"/>
    <p:sldId id="609" r:id="rId16"/>
    <p:sldId id="610" r:id="rId17"/>
    <p:sldId id="611" r:id="rId18"/>
    <p:sldId id="612" r:id="rId19"/>
    <p:sldId id="613" r:id="rId20"/>
    <p:sldId id="587" r:id="rId21"/>
    <p:sldId id="615"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633" r:id="rId4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04F"/>
    <a:srgbClr val="A65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38" autoAdjust="0"/>
    <p:restoredTop sz="82429" autoAdjust="0"/>
  </p:normalViewPr>
  <p:slideViewPr>
    <p:cSldViewPr snapToGrid="0" snapToObjects="1">
      <p:cViewPr varScale="1">
        <p:scale>
          <a:sx n="93" d="100"/>
          <a:sy n="93" d="100"/>
        </p:scale>
        <p:origin x="678" y="84"/>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5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2B45C-A881-724A-9731-89CD4544E45D}" type="datetimeFigureOut">
              <a:rPr lang="en-US" smtClean="0"/>
              <a:pPr/>
              <a:t>9/27/2023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A8CFD-7D0E-984D-8B4C-26FF9E5765E5}" type="slidenum">
              <a:rPr lang="en-US" smtClean="0"/>
              <a:pPr/>
              <a:t>‹#›</a:t>
            </a:fld>
            <a:endParaRPr lang="en-US"/>
          </a:p>
        </p:txBody>
      </p:sp>
    </p:spTree>
    <p:extLst>
      <p:ext uri="{BB962C8B-B14F-4D97-AF65-F5344CB8AC3E}">
        <p14:creationId xmlns:p14="http://schemas.microsoft.com/office/powerpoint/2010/main" val="4125766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28</a:t>
            </a:fld>
            <a:endParaRPr lang="en-US"/>
          </a:p>
        </p:txBody>
      </p:sp>
    </p:spTree>
    <p:extLst>
      <p:ext uri="{BB962C8B-B14F-4D97-AF65-F5344CB8AC3E}">
        <p14:creationId xmlns:p14="http://schemas.microsoft.com/office/powerpoint/2010/main" val="175694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cs typeface="ＭＳ Ｐゴシック" charset="-128"/>
              </a:rPr>
              <a:t>This is an important prediction, as it implies that all nodes follow the same growth law.  Hence the difference between the hubs is not in the fact that hubs grow faster, but that they are older.  Indeed, the difference between the nodes comes in the intercept of the power-law, controlled by $</a:t>
            </a:r>
            <a:r>
              <a:rPr lang="en-US" dirty="0" err="1">
                <a:ea typeface="ＭＳ Ｐゴシック" charset="-128"/>
                <a:cs typeface="ＭＳ Ｐゴシック" charset="-128"/>
              </a:rPr>
              <a:t>t_i</a:t>
            </a:r>
            <a:r>
              <a:rPr lang="en-US" dirty="0">
                <a:ea typeface="ＭＳ Ｐゴシック" charset="-128"/>
                <a:cs typeface="ＭＳ Ｐゴシック" charset="-128"/>
              </a:rPr>
              <a:t>$, representing the time at which node $</a:t>
            </a:r>
            <a:r>
              <a:rPr lang="en-US" dirty="0" err="1">
                <a:ea typeface="ＭＳ Ｐゴシック" charset="-128"/>
                <a:cs typeface="ＭＳ Ｐゴシック" charset="-128"/>
              </a:rPr>
              <a:t>i</a:t>
            </a:r>
            <a:r>
              <a:rPr lang="en-US" dirty="0">
                <a:ea typeface="ＭＳ Ｐゴシック" charset="-128"/>
                <a:cs typeface="ＭＳ Ｐゴシック" charset="-128"/>
              </a:rPr>
              <a:t>$ joined the network.</a:t>
            </a:r>
          </a:p>
          <a:p>
            <a:endParaRPr lang="en-US" dirty="0">
              <a:ea typeface="ＭＳ Ｐゴシック" charset="-128"/>
              <a:cs typeface="ＭＳ Ｐゴシック" charset="-128"/>
            </a:endParaRPr>
          </a:p>
          <a:p>
            <a:r>
              <a:rPr lang="en-US" dirty="0">
                <a:ea typeface="ＭＳ Ｐゴシック" charset="-128"/>
                <a:cs typeface="ＭＳ Ｐゴシック" charset="-128"/>
              </a:rPr>
              <a:t>If all nodes follow the same growth rate, why do we have hubs and less connected nodes in the network? The reason is that at moment older nodes have a higher degree according to Eq. \</a:t>
            </a:r>
            <a:r>
              <a:rPr lang="en-US" dirty="0" err="1">
                <a:ea typeface="ＭＳ Ｐゴシック" charset="-128"/>
                <a:cs typeface="ＭＳ Ｐゴシック" charset="-128"/>
              </a:rPr>
              <a:t>ref{connect</a:t>
            </a:r>
            <a:r>
              <a:rPr lang="en-US" dirty="0">
                <a:ea typeface="ＭＳ Ｐゴシック" charset="-128"/>
                <a:cs typeface="ＭＳ Ｐゴシック" charset="-128"/>
              </a:rPr>
              <a:t>}--indeed, the smaller $</a:t>
            </a:r>
            <a:r>
              <a:rPr lang="en-US" dirty="0" err="1">
                <a:ea typeface="ＭＳ Ｐゴシック" charset="-128"/>
                <a:cs typeface="ＭＳ Ｐゴシック" charset="-128"/>
              </a:rPr>
              <a:t>t_i</a:t>
            </a:r>
            <a:r>
              <a:rPr lang="en-US" dirty="0">
                <a:ea typeface="ＭＳ Ｐゴシック" charset="-128"/>
                <a:cs typeface="ＭＳ Ｐゴシック" charset="-128"/>
              </a:rPr>
              <a:t>$ is, the higher is the node's degree. As a consequence older nodes acquire more links in an unit time. This is seen by inspective the derivative of  Eq. \</a:t>
            </a:r>
            <a:r>
              <a:rPr lang="en-US" dirty="0" err="1">
                <a:ea typeface="ＭＳ Ｐゴシック" charset="-128"/>
                <a:cs typeface="ＭＳ Ｐゴシック" charset="-128"/>
              </a:rPr>
              <a:t>ref{connect</a:t>
            </a:r>
            <a:r>
              <a:rPr lang="en-US" dirty="0">
                <a:ea typeface="ＭＳ Ｐゴシック" charset="-128"/>
                <a:cs typeface="ＭＳ Ｐゴシック" charset="-128"/>
              </a:rPr>
              <a:t>}, which is nothing but the node's growth rate (i.e. the rate at which the node acquires new links)</a:t>
            </a:r>
          </a:p>
          <a:p>
            <a:r>
              <a:rPr lang="en-US" dirty="0">
                <a:ea typeface="ＭＳ Ｐゴシック" charset="-128"/>
                <a:cs typeface="ＭＳ Ｐゴシック" charset="-128"/>
              </a:rPr>
              <a:t>with predicts two things. First, it tells is that the older the node is (i.e. the smaller $</a:t>
            </a:r>
            <a:r>
              <a:rPr lang="en-US" dirty="0" err="1">
                <a:ea typeface="ＭＳ Ｐゴシック" charset="-128"/>
                <a:cs typeface="ＭＳ Ｐゴシック" charset="-128"/>
              </a:rPr>
              <a:t>t_i</a:t>
            </a:r>
            <a:r>
              <a:rPr lang="en-US" dirty="0">
                <a:ea typeface="ＭＳ Ｐゴシック" charset="-128"/>
                <a:cs typeface="ＭＳ Ｐゴシック" charset="-128"/>
              </a:rPr>
              <a:t>$ is), the larger the growth rate. Second, it also tells us that with time the rate at which the nodes acquire links goes down, thanks to the fact that the new nodes have many more nodes to link to.</a:t>
            </a:r>
          </a:p>
        </p:txBody>
      </p:sp>
      <p:sp>
        <p:nvSpPr>
          <p:cNvPr id="4" name="Slide Number Placeholder 3"/>
          <p:cNvSpPr>
            <a:spLocks noGrp="1"/>
          </p:cNvSpPr>
          <p:nvPr>
            <p:ph type="sldNum" sz="quarter" idx="5"/>
          </p:nvPr>
        </p:nvSpPr>
        <p:spPr/>
        <p:txBody>
          <a:bodyPr/>
          <a:lstStyle/>
          <a:p>
            <a:pPr>
              <a:defRPr/>
            </a:pPr>
            <a:fld id="{381D92A3-1480-924B-8525-451D2435C9D5}"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pitchFamily="-111" charset="0"/>
                <a:ea typeface="ＭＳ Ｐゴシック" pitchFamily="-111" charset="-128"/>
                <a:cs typeface="ＭＳ Ｐゴシック" pitchFamily="-111" charset="-128"/>
              </a:rPr>
              <a:t> </a:t>
            </a:r>
          </a:p>
        </p:txBody>
      </p:sp>
      <p:sp>
        <p:nvSpPr>
          <p:cNvPr id="59396" name="Slide Number Placeholder 3"/>
          <p:cNvSpPr>
            <a:spLocks noGrp="1"/>
          </p:cNvSpPr>
          <p:nvPr>
            <p:ph type="sldNum" sz="quarter" idx="5"/>
          </p:nvPr>
        </p:nvSpPr>
        <p:spPr/>
        <p:txBody>
          <a:bodyPr/>
          <a:lstStyle/>
          <a:p>
            <a:pPr>
              <a:defRPr/>
            </a:pPr>
            <a:fld id="{125A6BC5-3132-E24D-8CB9-84D98016ABC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Helvetica" pitchFamily="-111" charset="0"/>
                <a:ea typeface="Helvetica" pitchFamily="-111" charset="0"/>
                <a:cs typeface="Helvetica" pitchFamily="-111" charset="0"/>
              </a:rPr>
              <a:t>Now we see where the ‘scale-free’ name comes from. </a:t>
            </a:r>
            <a:br>
              <a:rPr lang="en-US" sz="1200" dirty="0">
                <a:latin typeface="Helvetica" pitchFamily="-111" charset="0"/>
                <a:ea typeface="Helvetica" pitchFamily="-111" charset="0"/>
                <a:cs typeface="Helvetica" pitchFamily="-111" charset="0"/>
              </a:rPr>
            </a:br>
            <a:br>
              <a:rPr lang="en-US" sz="1200" dirty="0">
                <a:latin typeface="Helvetica" pitchFamily="-111" charset="0"/>
                <a:ea typeface="Helvetica" pitchFamily="-111" charset="0"/>
                <a:cs typeface="Helvetica" pitchFamily="-111" charset="0"/>
              </a:rPr>
            </a:br>
            <a:r>
              <a:rPr lang="en-US" sz="1200" dirty="0">
                <a:latin typeface="Helvetica" pitchFamily="-111" charset="0"/>
                <a:ea typeface="Helvetica" pitchFamily="-111" charset="0"/>
                <a:cs typeface="Helvetica" pitchFamily="-111" charset="0"/>
              </a:rPr>
              <a:t>But what’s in the name?</a:t>
            </a:r>
          </a:p>
          <a:p>
            <a:endParaRPr lang="en-US" sz="1200" dirty="0">
              <a:latin typeface="Helvetica" pitchFamily="-111" charset="0"/>
              <a:ea typeface="Helvetica" pitchFamily="-111" charset="0"/>
              <a:cs typeface="Helvetica" pitchFamily="-111" charset="0"/>
            </a:endParaRPr>
          </a:p>
          <a:p>
            <a:pPr eaLnBrk="1" hangingPunct="1"/>
            <a:r>
              <a:rPr lang="en-US" sz="1200" dirty="0">
                <a:latin typeface="Helvetica" pitchFamily="-111" charset="0"/>
                <a:ea typeface="Helvetica" pitchFamily="-111" charset="0"/>
                <a:cs typeface="Helvetica" pitchFamily="-111" charset="0"/>
              </a:rPr>
              <a:t>We need to learn a bit more to understand that … soon</a:t>
            </a:r>
          </a:p>
          <a:p>
            <a:pPr eaLnBrk="1" hangingPunct="1"/>
            <a:endParaRPr lang="en-US" sz="1200" dirty="0">
              <a:solidFill>
                <a:srgbClr val="FF0000"/>
              </a:solidFill>
              <a:latin typeface="Helvetica" pitchFamily="-111" charset="0"/>
              <a:ea typeface="Helvetica" pitchFamily="-111" charset="0"/>
              <a:cs typeface="Helvetica" pitchFamily="-111" charset="0"/>
            </a:endParaRPr>
          </a:p>
          <a:p>
            <a:pPr eaLnBrk="1" hangingPunct="1"/>
            <a:r>
              <a:rPr lang="en-US" sz="1200" dirty="0">
                <a:solidFill>
                  <a:srgbClr val="FF0000"/>
                </a:solidFill>
                <a:latin typeface="Helvetica" pitchFamily="-111" charset="0"/>
                <a:ea typeface="Helvetica" pitchFamily="-111" charset="0"/>
                <a:cs typeface="Helvetica" pitchFamily="-111" charset="0"/>
              </a:rPr>
              <a:t>Before we get there, let us talk about universality.</a:t>
            </a:r>
          </a:p>
          <a:p>
            <a:endParaRPr lang="en-US" dirty="0"/>
          </a:p>
        </p:txBody>
      </p:sp>
      <p:sp>
        <p:nvSpPr>
          <p:cNvPr id="4" name="Slide Number Placeholder 3"/>
          <p:cNvSpPr>
            <a:spLocks noGrp="1"/>
          </p:cNvSpPr>
          <p:nvPr>
            <p:ph type="sldNum" sz="quarter" idx="10"/>
          </p:nvPr>
        </p:nvSpPr>
        <p:spPr/>
        <p:txBody>
          <a:bodyPr/>
          <a:lstStyle/>
          <a:p>
            <a:pPr>
              <a:defRPr/>
            </a:pPr>
            <a:fld id="{9B390D50-52C7-2B4E-8B41-EB2401625F16}"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ＭＳ Ｐゴシック" pitchFamily="-109" charset="-128"/>
                <a:cs typeface="ＭＳ Ｐゴシック" pitchFamily="-109" charset="-128"/>
              </a:rPr>
              <a:t>FACEBOOK:</a:t>
            </a:r>
            <a:r>
              <a:rPr lang="en-US" sz="1200" kern="1200" baseline="0" dirty="0">
                <a:solidFill>
                  <a:schemeClr val="tx1"/>
                </a:solidFill>
                <a:latin typeface="+mn-lt"/>
                <a:ea typeface="ＭＳ Ｐゴシック" pitchFamily="-109" charset="-128"/>
                <a:cs typeface="ＭＳ Ｐゴシック" pitchFamily="-109" charset="-128"/>
              </a:rPr>
              <a:t>  </a:t>
            </a:r>
            <a:r>
              <a:rPr lang="en-US" sz="1200" kern="1200" dirty="0">
                <a:solidFill>
                  <a:schemeClr val="tx1"/>
                </a:solidFill>
                <a:latin typeface="+mn-lt"/>
                <a:ea typeface="ＭＳ Ｐゴシック" pitchFamily="-109" charset="-128"/>
                <a:cs typeface="ＭＳ Ｐゴシック" pitchFamily="-109" charset="-128"/>
              </a:rPr>
              <a:t>The complementary cumulative distribution function (CCDF). The CCDF at degree </a:t>
            </a:r>
            <a:r>
              <a:rPr lang="en-US" sz="1200" kern="1200" dirty="0" err="1">
                <a:solidFill>
                  <a:schemeClr val="tx1"/>
                </a:solidFill>
                <a:latin typeface="+mn-lt"/>
                <a:ea typeface="ＭＳ Ｐゴシック" pitchFamily="-109" charset="-128"/>
                <a:cs typeface="ＭＳ Ｐゴシック" pitchFamily="-109" charset="-128"/>
              </a:rPr>
              <a:t>k</a:t>
            </a:r>
            <a:r>
              <a:rPr lang="en-US" sz="1200" kern="1200" dirty="0">
                <a:solidFill>
                  <a:schemeClr val="tx1"/>
                </a:solidFill>
                <a:latin typeface="+mn-lt"/>
                <a:ea typeface="ＭＳ Ｐゴシック" pitchFamily="-109" charset="-128"/>
                <a:cs typeface="ＭＳ Ｐゴシック" pitchFamily="-109" charset="-128"/>
              </a:rPr>
              <a:t> measures the fraction of users who have degree </a:t>
            </a:r>
            <a:r>
              <a:rPr lang="en-US" sz="1200" kern="1200" dirty="0" err="1">
                <a:solidFill>
                  <a:schemeClr val="tx1"/>
                </a:solidFill>
                <a:latin typeface="+mn-lt"/>
                <a:ea typeface="ＭＳ Ｐゴシック" pitchFamily="-109" charset="-128"/>
                <a:cs typeface="ＭＳ Ｐゴシック" pitchFamily="-109" charset="-128"/>
              </a:rPr>
              <a:t>k</a:t>
            </a:r>
            <a:r>
              <a:rPr lang="en-US" sz="1200" kern="1200" dirty="0">
                <a:solidFill>
                  <a:schemeClr val="tx1"/>
                </a:solidFill>
                <a:latin typeface="+mn-lt"/>
                <a:ea typeface="ＭＳ Ｐゴシック" pitchFamily="-109" charset="-128"/>
                <a:cs typeface="ＭＳ Ｐゴシック" pitchFamily="-109" charset="-128"/>
              </a:rPr>
              <a:t> or greater and in terms of the degree distribution is </a:t>
            </a:r>
            <a:r>
              <a:rPr lang="en-US" sz="1200" kern="1200" dirty="0" err="1">
                <a:solidFill>
                  <a:schemeClr val="tx1"/>
                </a:solidFill>
                <a:latin typeface="+mn-lt"/>
                <a:ea typeface="ＭＳ Ｐゴシック" pitchFamily="-109" charset="-128"/>
                <a:cs typeface="ＭＳ Ｐゴシック" pitchFamily="-109" charset="-128"/>
              </a:rPr>
              <a:t>􏰂k</a:t>
            </a:r>
            <a:r>
              <a:rPr lang="en-US" sz="1200" kern="1200" dirty="0">
                <a:solidFill>
                  <a:schemeClr val="tx1"/>
                </a:solidFill>
                <a:latin typeface="+mn-lt"/>
                <a:ea typeface="ＭＳ Ｐゴシック" pitchFamily="-109" charset="-128"/>
                <a:cs typeface="ＭＳ Ｐゴシック" pitchFamily="-109" charset="-128"/>
              </a:rPr>
              <a:t>′ ≥</a:t>
            </a:r>
            <a:r>
              <a:rPr lang="en-US" sz="1200" kern="1200" dirty="0" err="1">
                <a:solidFill>
                  <a:schemeClr val="tx1"/>
                </a:solidFill>
                <a:latin typeface="+mn-lt"/>
                <a:ea typeface="ＭＳ Ｐゴシック" pitchFamily="-109" charset="-128"/>
                <a:cs typeface="ＭＳ Ｐゴシック" pitchFamily="-109" charset="-128"/>
              </a:rPr>
              <a:t>k</a:t>
            </a:r>
            <a:r>
              <a:rPr lang="en-US" sz="1200" kern="1200" dirty="0">
                <a:solidFill>
                  <a:schemeClr val="tx1"/>
                </a:solidFill>
                <a:latin typeface="+mn-lt"/>
                <a:ea typeface="ＭＳ Ｐゴシック" pitchFamily="-109" charset="-128"/>
                <a:cs typeface="ＭＳ Ｐゴシック" pitchFamily="-109" charset="-128"/>
              </a:rPr>
              <a:t> </a:t>
            </a:r>
            <a:r>
              <a:rPr lang="en-US" sz="1200" kern="1200" dirty="0" err="1">
                <a:solidFill>
                  <a:schemeClr val="tx1"/>
                </a:solidFill>
                <a:latin typeface="+mn-lt"/>
                <a:ea typeface="ＭＳ Ｐゴシック" pitchFamily="-109" charset="-128"/>
                <a:cs typeface="ＭＳ Ｐゴシック" pitchFamily="-109" charset="-128"/>
              </a:rPr>
              <a:t>pk</a:t>
            </a:r>
            <a:r>
              <a:rPr lang="en-US" sz="1200" kern="1200" dirty="0">
                <a:solidFill>
                  <a:schemeClr val="tx1"/>
                </a:solidFill>
                <a:latin typeface="+mn-lt"/>
                <a:ea typeface="ＭＳ Ｐゴシック" pitchFamily="-109" charset="-128"/>
                <a:cs typeface="ＭＳ Ｐゴシック" pitchFamily="-109" charset="-128"/>
              </a:rPr>
              <a:t>′ . For the U.S., the degree measures the number of friends also from the United States.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B390D50-52C7-2B4E-8B41-EB2401625F16}"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21</a:t>
            </a:fld>
            <a:endParaRPr lang="en-US"/>
          </a:p>
        </p:txBody>
      </p:sp>
    </p:spTree>
    <p:extLst>
      <p:ext uri="{BB962C8B-B14F-4D97-AF65-F5344CB8AC3E}">
        <p14:creationId xmlns:p14="http://schemas.microsoft.com/office/powerpoint/2010/main" val="231186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14:m>
                  <m:oMath xmlns:m="http://schemas.openxmlformats.org/officeDocument/2006/math">
                    <a:fld id="{825F15A7-03F4-43D7-82C5-3E23DA2F108C}" type="mathplaceholder">
                      <a:rPr lang="en-US" i="1" smtClean="0">
                        <a:latin typeface="Cambria Math"/>
                        <a:ea typeface="ＭＳ Ｐゴシック" charset="-128"/>
                      </a:rPr>
                      <a:t>Type equation here.</a:t>
                    </a:fld>
                  </m:oMath>
                </a14:m>
                <a:r>
                  <a:rPr lang="en-US" dirty="0">
                    <a:ea typeface="ＭＳ Ｐゴシック" charset="-128"/>
                    <a:cs typeface="ＭＳ Ｐゴシック" charset="-128"/>
                  </a:rPr>
                  <a:t>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 (</a:t>
                </a:r>
                <a:r>
                  <a:rPr lang="en-US" dirty="0" err="1">
                    <a:ea typeface="ＭＳ Ｐゴシック" charset="-128"/>
                    <a:cs typeface="ＭＳ Ｐゴシック" charset="-128"/>
                  </a:rPr>
                  <a:t>i</a:t>
                </a:r>
                <a:r>
                  <a:rPr lang="en-US" dirty="0">
                    <a:ea typeface="ＭＳ Ｐゴシック" charset="-128"/>
                    <a:cs typeface="ＭＳ Ｐゴシック" charset="-128"/>
                  </a:rPr>
                  <a:t>) The degree exponent $\gamma$ is independent of $</a:t>
                </a:r>
                <a:r>
                  <a:rPr lang="en-US" dirty="0" err="1">
                    <a:ea typeface="ＭＳ Ｐゴシック" charset="-128"/>
                    <a:cs typeface="ＭＳ Ｐゴシック" charset="-128"/>
                  </a:rPr>
                  <a:t>m</a:t>
                </a:r>
                <a:r>
                  <a:rPr lang="en-US" dirty="0">
                    <a:ea typeface="ＭＳ Ｐゴシック" charset="-128"/>
                    <a:cs typeface="ＭＳ Ｐゴシック" charset="-128"/>
                  </a:rPr>
                  <a:t>$, a prediction that is in agreement with the numerical results (see Fig. 4).</a:t>
                </a:r>
              </a:p>
              <a:p>
                <a:endParaRPr lang="en-US" dirty="0">
                  <a:ea typeface="ＭＳ Ｐゴシック" charset="-128"/>
                  <a:cs typeface="ＭＳ Ｐゴシック" charset="-128"/>
                </a:endParaRPr>
              </a:p>
              <a:p>
                <a:r>
                  <a:rPr lang="en-US" dirty="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a:ea typeface="ＭＳ Ｐゴシック" charset="-128"/>
                    <a:cs typeface="ＭＳ Ｐゴシック" charset="-128"/>
                  </a:rPr>
                  <a:t>ref{cube</a:t>
                </a:r>
                <a:r>
                  <a:rPr lang="en-US" dirty="0">
                    <a:ea typeface="ＭＳ Ｐゴシック" charset="-128"/>
                    <a:cs typeface="ＭＳ Ｐゴシック" charset="-128"/>
                  </a:rPr>
                  <a:t>}) predicts that asymptotically (i.e. in the $</a:t>
                </a:r>
                <a:r>
                  <a:rPr lang="en-US" dirty="0" err="1">
                    <a:ea typeface="ＭＳ Ｐゴシック" charset="-128"/>
                    <a:cs typeface="ＭＳ Ｐゴシック" charset="-128"/>
                  </a:rPr>
                  <a:t>t</a:t>
                </a:r>
                <a:r>
                  <a:rPr lang="en-US" dirty="0">
                    <a:ea typeface="ＭＳ Ｐゴシック" charset="-128"/>
                    <a:cs typeface="ＭＳ Ｐゴシック" charset="-128"/>
                  </a:rPr>
                  <a:t> \</a:t>
                </a:r>
                <a:r>
                  <a:rPr lang="en-US" dirty="0" err="1">
                    <a:ea typeface="ＭＳ Ｐゴシック" charset="-128"/>
                    <a:cs typeface="ＭＳ Ｐゴシック" charset="-128"/>
                  </a:rPr>
                  <a:t>gg</a:t>
                </a:r>
                <a:r>
                  <a:rPr lang="en-US" dirty="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a:ea typeface="ＭＳ Ｐゴシック" charset="-128"/>
                    <a:cs typeface="ＭＳ Ｐゴシック" charset="-128"/>
                  </a:rPr>
                  <a:t>Nominal similarities shown in Figure 4 support these 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(iii) Equation (\</a:t>
                </a:r>
                <a:r>
                  <a:rPr lang="en-US" dirty="0" err="1">
                    <a:ea typeface="ＭＳ Ｐゴシック" charset="-128"/>
                    <a:cs typeface="ＭＳ Ｐゴシック" charset="-128"/>
                  </a:rPr>
                  <a:t>ref{cube</a:t>
                </a:r>
                <a:r>
                  <a:rPr lang="en-US" dirty="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a:ea typeface="ＭＳ Ｐゴシック" charset="-128"/>
                    <a:cs typeface="ＭＳ Ｐゴシック" charset="-128"/>
                  </a:rPr>
                  <a:t>ref{F-BA-BAScaling</a:t>
                </a:r>
                <a:r>
                  <a:rPr lang="en-US" dirty="0">
                    <a:ea typeface="ＭＳ Ｐゴシック" charset="-128"/>
                    <a:cs typeface="ＭＳ Ｐゴシック" charset="-128"/>
                  </a:rPr>
                  <a:t>}.</a:t>
                </a:r>
              </a:p>
            </p:txBody>
          </p:sp>
        </mc:Choice>
        <mc:Fallback xmlns="">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a:latin typeface="Cambria Math"/>
                    <a:ea typeface="ＭＳ Ｐゴシック" charset="-128"/>
                  </a:rPr>
                  <a:t>"Type equation here."</a:t>
                </a:r>
                <a:r>
                  <a:rPr lang="en-US" dirty="0">
                    <a:ea typeface="ＭＳ Ｐゴシック" charset="-128"/>
                    <a:cs typeface="ＭＳ Ｐゴシック" charset="-128"/>
                  </a:rPr>
                  <a:t>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 (</a:t>
                </a:r>
                <a:r>
                  <a:rPr lang="en-US" dirty="0" err="1">
                    <a:ea typeface="ＭＳ Ｐゴシック" charset="-128"/>
                    <a:cs typeface="ＭＳ Ｐゴシック" charset="-128"/>
                  </a:rPr>
                  <a:t>i</a:t>
                </a:r>
                <a:r>
                  <a:rPr lang="en-US" dirty="0">
                    <a:ea typeface="ＭＳ Ｐゴシック" charset="-128"/>
                    <a:cs typeface="ＭＳ Ｐゴシック" charset="-128"/>
                  </a:rPr>
                  <a:t>) The degree exponent $\gamma$ is independent of $</a:t>
                </a:r>
                <a:r>
                  <a:rPr lang="en-US" dirty="0" err="1">
                    <a:ea typeface="ＭＳ Ｐゴシック" charset="-128"/>
                    <a:cs typeface="ＭＳ Ｐゴシック" charset="-128"/>
                  </a:rPr>
                  <a:t>m</a:t>
                </a:r>
                <a:r>
                  <a:rPr lang="en-US" dirty="0">
                    <a:ea typeface="ＭＳ Ｐゴシック" charset="-128"/>
                    <a:cs typeface="ＭＳ Ｐゴシック" charset="-128"/>
                  </a:rPr>
                  <a:t>$, a prediction that is in agreement with the numerical results (see Fig. 4).</a:t>
                </a:r>
              </a:p>
              <a:p>
                <a:endParaRPr lang="en-US" dirty="0">
                  <a:ea typeface="ＭＳ Ｐゴシック" charset="-128"/>
                  <a:cs typeface="ＭＳ Ｐゴシック" charset="-128"/>
                </a:endParaRPr>
              </a:p>
              <a:p>
                <a:r>
                  <a:rPr lang="en-US" dirty="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a:ea typeface="ＭＳ Ｐゴシック" charset="-128"/>
                    <a:cs typeface="ＭＳ Ｐゴシック" charset="-128"/>
                  </a:rPr>
                  <a:t>ref{cube</a:t>
                </a:r>
                <a:r>
                  <a:rPr lang="en-US" dirty="0">
                    <a:ea typeface="ＭＳ Ｐゴシック" charset="-128"/>
                    <a:cs typeface="ＭＳ Ｐゴシック" charset="-128"/>
                  </a:rPr>
                  <a:t>}) predicts that asymptotically (i.e. in the $</a:t>
                </a:r>
                <a:r>
                  <a:rPr lang="en-US" dirty="0" err="1">
                    <a:ea typeface="ＭＳ Ｐゴシック" charset="-128"/>
                    <a:cs typeface="ＭＳ Ｐゴシック" charset="-128"/>
                  </a:rPr>
                  <a:t>t</a:t>
                </a:r>
                <a:r>
                  <a:rPr lang="en-US" dirty="0">
                    <a:ea typeface="ＭＳ Ｐゴシック" charset="-128"/>
                    <a:cs typeface="ＭＳ Ｐゴシック" charset="-128"/>
                  </a:rPr>
                  <a:t> \</a:t>
                </a:r>
                <a:r>
                  <a:rPr lang="en-US" dirty="0" err="1">
                    <a:ea typeface="ＭＳ Ｐゴシック" charset="-128"/>
                    <a:cs typeface="ＭＳ Ｐゴシック" charset="-128"/>
                  </a:rPr>
                  <a:t>gg</a:t>
                </a:r>
                <a:r>
                  <a:rPr lang="en-US" dirty="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a:ea typeface="ＭＳ Ｐゴシック" charset="-128"/>
                    <a:cs typeface="ＭＳ Ｐゴシック" charset="-128"/>
                  </a:rPr>
                  <a:t>Nominal similarities shown in Figure 4 support these 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(iii) Equation (\</a:t>
                </a:r>
                <a:r>
                  <a:rPr lang="en-US" dirty="0" err="1">
                    <a:ea typeface="ＭＳ Ｐゴシック" charset="-128"/>
                    <a:cs typeface="ＭＳ Ｐゴシック" charset="-128"/>
                  </a:rPr>
                  <a:t>ref{cube</a:t>
                </a:r>
                <a:r>
                  <a:rPr lang="en-US" dirty="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a:ea typeface="ＭＳ Ｐゴシック" charset="-128"/>
                    <a:cs typeface="ＭＳ Ｐゴシック" charset="-128"/>
                  </a:rPr>
                  <a:t>ref{F-BA-BAScaling</a:t>
                </a:r>
                <a:r>
                  <a:rPr lang="en-US" dirty="0">
                    <a:ea typeface="ＭＳ Ｐゴシック" charset="-128"/>
                    <a:cs typeface="ＭＳ Ｐゴシック" charset="-128"/>
                  </a:rPr>
                  <a:t>}.</a:t>
                </a:r>
              </a:p>
            </p:txBody>
          </p:sp>
        </mc:Fallback>
      </mc:AlternateContent>
      <p:sp>
        <p:nvSpPr>
          <p:cNvPr id="4" name="Slide Number Placeholder 3"/>
          <p:cNvSpPr>
            <a:spLocks noGrp="1"/>
          </p:cNvSpPr>
          <p:nvPr>
            <p:ph type="sldNum" sz="quarter" idx="5"/>
          </p:nvPr>
        </p:nvSpPr>
        <p:spPr/>
        <p:txBody>
          <a:bodyPr/>
          <a:lstStyle/>
          <a:p>
            <a:pPr>
              <a:defRPr/>
            </a:pPr>
            <a:fld id="{1D1F167C-8E03-6D40-A613-BE0F4B913C73}" type="slidenum">
              <a:rPr lang="en-US" smtClean="0"/>
              <a:pPr>
                <a:defRPr/>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14:m>
                  <m:oMath xmlns:m="http://schemas.openxmlformats.org/officeDocument/2006/math">
                    <a:fld id="{825F15A7-03F4-43D7-82C5-3E23DA2F108C}" type="mathplaceholder">
                      <a:rPr lang="en-US" i="1" smtClean="0">
                        <a:latin typeface="Cambria Math"/>
                        <a:ea typeface="ＭＳ Ｐゴシック" charset="-128"/>
                      </a:rPr>
                      <a:t>Type equation here.</a:t>
                    </a:fld>
                  </m:oMath>
                </a14:m>
                <a:r>
                  <a:rPr lang="en-US" dirty="0">
                    <a:ea typeface="ＭＳ Ｐゴシック" charset="-128"/>
                    <a:cs typeface="ＭＳ Ｐゴシック" charset="-128"/>
                  </a:rPr>
                  <a:t>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 (</a:t>
                </a:r>
                <a:r>
                  <a:rPr lang="en-US" dirty="0" err="1">
                    <a:ea typeface="ＭＳ Ｐゴシック" charset="-128"/>
                    <a:cs typeface="ＭＳ Ｐゴシック" charset="-128"/>
                  </a:rPr>
                  <a:t>i</a:t>
                </a:r>
                <a:r>
                  <a:rPr lang="en-US" dirty="0">
                    <a:ea typeface="ＭＳ Ｐゴシック" charset="-128"/>
                    <a:cs typeface="ＭＳ Ｐゴシック" charset="-128"/>
                  </a:rPr>
                  <a:t>) The degree exponent $\gamma$ is independent of $</a:t>
                </a:r>
                <a:r>
                  <a:rPr lang="en-US" dirty="0" err="1">
                    <a:ea typeface="ＭＳ Ｐゴシック" charset="-128"/>
                    <a:cs typeface="ＭＳ Ｐゴシック" charset="-128"/>
                  </a:rPr>
                  <a:t>m</a:t>
                </a:r>
                <a:r>
                  <a:rPr lang="en-US" dirty="0">
                    <a:ea typeface="ＭＳ Ｐゴシック" charset="-128"/>
                    <a:cs typeface="ＭＳ Ｐゴシック" charset="-128"/>
                  </a:rPr>
                  <a:t>$, a prediction that is in agreement with the numerical results (see Fig. 4).</a:t>
                </a:r>
              </a:p>
              <a:p>
                <a:endParaRPr lang="en-US" dirty="0">
                  <a:ea typeface="ＭＳ Ｐゴシック" charset="-128"/>
                  <a:cs typeface="ＭＳ Ｐゴシック" charset="-128"/>
                </a:endParaRPr>
              </a:p>
              <a:p>
                <a:r>
                  <a:rPr lang="en-US" dirty="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a:ea typeface="ＭＳ Ｐゴシック" charset="-128"/>
                    <a:cs typeface="ＭＳ Ｐゴシック" charset="-128"/>
                  </a:rPr>
                  <a:t>ref{cube</a:t>
                </a:r>
                <a:r>
                  <a:rPr lang="en-US" dirty="0">
                    <a:ea typeface="ＭＳ Ｐゴシック" charset="-128"/>
                    <a:cs typeface="ＭＳ Ｐゴシック" charset="-128"/>
                  </a:rPr>
                  <a:t>}) predicts that asymptotically (i.e. in the $</a:t>
                </a:r>
                <a:r>
                  <a:rPr lang="en-US" dirty="0" err="1">
                    <a:ea typeface="ＭＳ Ｐゴシック" charset="-128"/>
                    <a:cs typeface="ＭＳ Ｐゴシック" charset="-128"/>
                  </a:rPr>
                  <a:t>t</a:t>
                </a:r>
                <a:r>
                  <a:rPr lang="en-US" dirty="0">
                    <a:ea typeface="ＭＳ Ｐゴシック" charset="-128"/>
                    <a:cs typeface="ＭＳ Ｐゴシック" charset="-128"/>
                  </a:rPr>
                  <a:t> \</a:t>
                </a:r>
                <a:r>
                  <a:rPr lang="en-US" dirty="0" err="1">
                    <a:ea typeface="ＭＳ Ｐゴシック" charset="-128"/>
                    <a:cs typeface="ＭＳ Ｐゴシック" charset="-128"/>
                  </a:rPr>
                  <a:t>gg</a:t>
                </a:r>
                <a:r>
                  <a:rPr lang="en-US" dirty="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a:ea typeface="ＭＳ Ｐゴシック" charset="-128"/>
                    <a:cs typeface="ＭＳ Ｐゴシック" charset="-128"/>
                  </a:rPr>
                  <a:t>Nominal similarities shown in Figure 4 support these 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(iii) Equation (\</a:t>
                </a:r>
                <a:r>
                  <a:rPr lang="en-US" dirty="0" err="1">
                    <a:ea typeface="ＭＳ Ｐゴシック" charset="-128"/>
                    <a:cs typeface="ＭＳ Ｐゴシック" charset="-128"/>
                  </a:rPr>
                  <a:t>ref{cube</a:t>
                </a:r>
                <a:r>
                  <a:rPr lang="en-US" dirty="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a:ea typeface="ＭＳ Ｐゴシック" charset="-128"/>
                    <a:cs typeface="ＭＳ Ｐゴシック" charset="-128"/>
                  </a:rPr>
                  <a:t>ref{F-BA-BAScaling</a:t>
                </a:r>
                <a:r>
                  <a:rPr lang="en-US" dirty="0">
                    <a:ea typeface="ＭＳ Ｐゴシック" charset="-128"/>
                    <a:cs typeface="ＭＳ Ｐゴシック" charset="-128"/>
                  </a:rPr>
                  <a:t>}.</a:t>
                </a:r>
              </a:p>
            </p:txBody>
          </p:sp>
        </mc:Choice>
        <mc:Fallback xmlns="">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a:latin typeface="Cambria Math"/>
                    <a:ea typeface="ＭＳ Ｐゴシック" charset="-128"/>
                  </a:rPr>
                  <a:t>"Type equation here."</a:t>
                </a:r>
                <a:r>
                  <a:rPr lang="en-US" dirty="0">
                    <a:ea typeface="ＭＳ Ｐゴシック" charset="-128"/>
                    <a:cs typeface="ＭＳ Ｐゴシック" charset="-128"/>
                  </a:rPr>
                  <a:t>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 (</a:t>
                </a:r>
                <a:r>
                  <a:rPr lang="en-US" dirty="0" err="1">
                    <a:ea typeface="ＭＳ Ｐゴシック" charset="-128"/>
                    <a:cs typeface="ＭＳ Ｐゴシック" charset="-128"/>
                  </a:rPr>
                  <a:t>i</a:t>
                </a:r>
                <a:r>
                  <a:rPr lang="en-US" dirty="0">
                    <a:ea typeface="ＭＳ Ｐゴシック" charset="-128"/>
                    <a:cs typeface="ＭＳ Ｐゴシック" charset="-128"/>
                  </a:rPr>
                  <a:t>) The degree exponent $\gamma$ is independent of $</a:t>
                </a:r>
                <a:r>
                  <a:rPr lang="en-US" dirty="0" err="1">
                    <a:ea typeface="ＭＳ Ｐゴシック" charset="-128"/>
                    <a:cs typeface="ＭＳ Ｐゴシック" charset="-128"/>
                  </a:rPr>
                  <a:t>m</a:t>
                </a:r>
                <a:r>
                  <a:rPr lang="en-US" dirty="0">
                    <a:ea typeface="ＭＳ Ｐゴシック" charset="-128"/>
                    <a:cs typeface="ＭＳ Ｐゴシック" charset="-128"/>
                  </a:rPr>
                  <a:t>$, a prediction that is in agreement with the numerical results (see Fig. 4).</a:t>
                </a:r>
              </a:p>
              <a:p>
                <a:endParaRPr lang="en-US" dirty="0">
                  <a:ea typeface="ＭＳ Ｐゴシック" charset="-128"/>
                  <a:cs typeface="ＭＳ Ｐゴシック" charset="-128"/>
                </a:endParaRPr>
              </a:p>
              <a:p>
                <a:r>
                  <a:rPr lang="en-US" dirty="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a:ea typeface="ＭＳ Ｐゴシック" charset="-128"/>
                    <a:cs typeface="ＭＳ Ｐゴシック" charset="-128"/>
                  </a:rPr>
                  <a:t>ref{cube</a:t>
                </a:r>
                <a:r>
                  <a:rPr lang="en-US" dirty="0">
                    <a:ea typeface="ＭＳ Ｐゴシック" charset="-128"/>
                    <a:cs typeface="ＭＳ Ｐゴシック" charset="-128"/>
                  </a:rPr>
                  <a:t>}) predicts that asymptotically (i.e. in the $</a:t>
                </a:r>
                <a:r>
                  <a:rPr lang="en-US" dirty="0" err="1">
                    <a:ea typeface="ＭＳ Ｐゴシック" charset="-128"/>
                    <a:cs typeface="ＭＳ Ｐゴシック" charset="-128"/>
                  </a:rPr>
                  <a:t>t</a:t>
                </a:r>
                <a:r>
                  <a:rPr lang="en-US" dirty="0">
                    <a:ea typeface="ＭＳ Ｐゴシック" charset="-128"/>
                    <a:cs typeface="ＭＳ Ｐゴシック" charset="-128"/>
                  </a:rPr>
                  <a:t> \</a:t>
                </a:r>
                <a:r>
                  <a:rPr lang="en-US" dirty="0" err="1">
                    <a:ea typeface="ＭＳ Ｐゴシック" charset="-128"/>
                    <a:cs typeface="ＭＳ Ｐゴシック" charset="-128"/>
                  </a:rPr>
                  <a:t>gg</a:t>
                </a:r>
                <a:r>
                  <a:rPr lang="en-US" dirty="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a:ea typeface="ＭＳ Ｐゴシック" charset="-128"/>
                    <a:cs typeface="ＭＳ Ｐゴシック" charset="-128"/>
                  </a:rPr>
                  <a:t>Nominal similarities shown in Figure 4 support these 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(iii) Equation (\</a:t>
                </a:r>
                <a:r>
                  <a:rPr lang="en-US" dirty="0" err="1">
                    <a:ea typeface="ＭＳ Ｐゴシック" charset="-128"/>
                    <a:cs typeface="ＭＳ Ｐゴシック" charset="-128"/>
                  </a:rPr>
                  <a:t>ref{cube</a:t>
                </a:r>
                <a:r>
                  <a:rPr lang="en-US" dirty="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a:ea typeface="ＭＳ Ｐゴシック" charset="-128"/>
                    <a:cs typeface="ＭＳ Ｐゴシック" charset="-128"/>
                  </a:rPr>
                  <a:t>ref{F-BA-BAScaling</a:t>
                </a:r>
                <a:r>
                  <a:rPr lang="en-US" dirty="0">
                    <a:ea typeface="ＭＳ Ｐゴシック" charset="-128"/>
                    <a:cs typeface="ＭＳ Ｐゴシック" charset="-128"/>
                  </a:rPr>
                  <a:t>}.</a:t>
                </a:r>
              </a:p>
            </p:txBody>
          </p:sp>
        </mc:Fallback>
      </mc:AlternateContent>
      <p:sp>
        <p:nvSpPr>
          <p:cNvPr id="4" name="Slide Number Placeholder 3"/>
          <p:cNvSpPr>
            <a:spLocks noGrp="1"/>
          </p:cNvSpPr>
          <p:nvPr>
            <p:ph type="sldNum" sz="quarter" idx="5"/>
          </p:nvPr>
        </p:nvSpPr>
        <p:spPr/>
        <p:txBody>
          <a:bodyPr/>
          <a:lstStyle/>
          <a:p>
            <a:pPr>
              <a:defRPr/>
            </a:pPr>
            <a:fld id="{1D1F167C-8E03-6D40-A613-BE0F4B913C73}" type="slidenum">
              <a:rPr lang="en-US" smtClean="0"/>
              <a:pPr>
                <a:defRPr/>
              </a:pPr>
              <a:t>25</a:t>
            </a:fld>
            <a:endParaRPr lang="en-US"/>
          </a:p>
        </p:txBody>
      </p:sp>
    </p:spTree>
    <p:extLst>
      <p:ext uri="{BB962C8B-B14F-4D97-AF65-F5344CB8AC3E}">
        <p14:creationId xmlns:p14="http://schemas.microsoft.com/office/powerpoint/2010/main" val="56004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cs typeface="ＭＳ Ｐゴシック" charset="-128"/>
              </a:rPr>
              <a:t>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 (</a:t>
            </a:r>
            <a:r>
              <a:rPr lang="en-US" dirty="0" err="1">
                <a:ea typeface="ＭＳ Ｐゴシック" charset="-128"/>
                <a:cs typeface="ＭＳ Ｐゴシック" charset="-128"/>
              </a:rPr>
              <a:t>i</a:t>
            </a:r>
            <a:r>
              <a:rPr lang="en-US" dirty="0">
                <a:ea typeface="ＭＳ Ｐゴシック" charset="-128"/>
                <a:cs typeface="ＭＳ Ｐゴシック" charset="-128"/>
              </a:rPr>
              <a:t>) The degree exponent $\gamma$ is independent of $</a:t>
            </a:r>
            <a:r>
              <a:rPr lang="en-US" dirty="0" err="1">
                <a:ea typeface="ＭＳ Ｐゴシック" charset="-128"/>
                <a:cs typeface="ＭＳ Ｐゴシック" charset="-128"/>
              </a:rPr>
              <a:t>m</a:t>
            </a:r>
            <a:r>
              <a:rPr lang="en-US" dirty="0">
                <a:ea typeface="ＭＳ Ｐゴシック" charset="-128"/>
                <a:cs typeface="ＭＳ Ｐゴシック" charset="-128"/>
              </a:rPr>
              <a:t>$, a prediction that is in agreement with the numerical results (see Fig. 4).</a:t>
            </a:r>
          </a:p>
          <a:p>
            <a:endParaRPr lang="en-US" dirty="0">
              <a:ea typeface="ＭＳ Ｐゴシック" charset="-128"/>
              <a:cs typeface="ＭＳ Ｐゴシック" charset="-128"/>
            </a:endParaRPr>
          </a:p>
          <a:p>
            <a:r>
              <a:rPr lang="en-US" dirty="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a:ea typeface="ＭＳ Ｐゴシック" charset="-128"/>
                <a:cs typeface="ＭＳ Ｐゴシック" charset="-128"/>
              </a:rPr>
              <a:t>ref{cube</a:t>
            </a:r>
            <a:r>
              <a:rPr lang="en-US" dirty="0">
                <a:ea typeface="ＭＳ Ｐゴシック" charset="-128"/>
                <a:cs typeface="ＭＳ Ｐゴシック" charset="-128"/>
              </a:rPr>
              <a:t>}) predicts that asymptotically (i.e. in the $</a:t>
            </a:r>
            <a:r>
              <a:rPr lang="en-US" dirty="0" err="1">
                <a:ea typeface="ＭＳ Ｐゴシック" charset="-128"/>
                <a:cs typeface="ＭＳ Ｐゴシック" charset="-128"/>
              </a:rPr>
              <a:t>t</a:t>
            </a:r>
            <a:r>
              <a:rPr lang="en-US" dirty="0">
                <a:ea typeface="ＭＳ Ｐゴシック" charset="-128"/>
                <a:cs typeface="ＭＳ Ｐゴシック" charset="-128"/>
              </a:rPr>
              <a:t> \</a:t>
            </a:r>
            <a:r>
              <a:rPr lang="en-US" dirty="0" err="1">
                <a:ea typeface="ＭＳ Ｐゴシック" charset="-128"/>
                <a:cs typeface="ＭＳ Ｐゴシック" charset="-128"/>
              </a:rPr>
              <a:t>gg</a:t>
            </a:r>
            <a:r>
              <a:rPr lang="en-US" dirty="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a:ea typeface="ＭＳ Ｐゴシック" charset="-128"/>
                <a:cs typeface="ＭＳ Ｐゴシック" charset="-128"/>
              </a:rPr>
              <a:t>Nominal similarities shown in Figure 4 support these predictions.</a:t>
            </a:r>
          </a:p>
          <a:p>
            <a:endParaRPr lang="en-US" dirty="0">
              <a:ea typeface="ＭＳ Ｐゴシック" charset="-128"/>
              <a:cs typeface="ＭＳ Ｐゴシック" charset="-128"/>
            </a:endParaRPr>
          </a:p>
          <a:p>
            <a:r>
              <a:rPr lang="en-US" dirty="0">
                <a:ea typeface="ＭＳ Ｐゴシック" charset="-128"/>
                <a:cs typeface="ＭＳ Ｐゴシック" charset="-128"/>
              </a:rPr>
              <a:t>(iii) Equation (\</a:t>
            </a:r>
            <a:r>
              <a:rPr lang="en-US" dirty="0" err="1">
                <a:ea typeface="ＭＳ Ｐゴシック" charset="-128"/>
                <a:cs typeface="ＭＳ Ｐゴシック" charset="-128"/>
              </a:rPr>
              <a:t>ref{cube</a:t>
            </a:r>
            <a:r>
              <a:rPr lang="en-US" dirty="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a:ea typeface="ＭＳ Ｐゴシック" charset="-128"/>
                <a:cs typeface="ＭＳ Ｐゴシック" charset="-128"/>
              </a:rPr>
              <a:t>ref{F-BA-BAScaling</a:t>
            </a:r>
            <a:r>
              <a:rPr lang="en-US" dirty="0">
                <a:ea typeface="ＭＳ Ｐゴシック" charset="-128"/>
                <a:cs typeface="ＭＳ Ｐゴシック" charset="-128"/>
              </a:rPr>
              <a:t>}.</a:t>
            </a:r>
          </a:p>
        </p:txBody>
      </p:sp>
      <p:sp>
        <p:nvSpPr>
          <p:cNvPr id="4" name="Slide Number Placeholder 3"/>
          <p:cNvSpPr>
            <a:spLocks noGrp="1"/>
          </p:cNvSpPr>
          <p:nvPr>
            <p:ph type="sldNum" sz="quarter" idx="5"/>
          </p:nvPr>
        </p:nvSpPr>
        <p:spPr/>
        <p:txBody>
          <a:bodyPr/>
          <a:lstStyle/>
          <a:p>
            <a:pPr>
              <a:defRPr/>
            </a:pPr>
            <a:fld id="{1D1F167C-8E03-6D40-A613-BE0F4B913C73}"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ＭＳ Ｐゴシック" pitchFamily="-109" charset="-128"/>
                <a:cs typeface="ＭＳ Ｐゴシック" pitchFamily="-109" charset="-128"/>
              </a:rPr>
              <a:t>The degree distribution of a network generated by the Barabási-Albert model. The plot show for a single network of size N=100,000 and </a:t>
            </a:r>
            <a:r>
              <a:rPr lang="en-US" sz="1200" kern="1200" baseline="0" dirty="0" err="1">
                <a:solidFill>
                  <a:schemeClr val="tx1"/>
                </a:solidFill>
                <a:latin typeface="+mn-lt"/>
                <a:ea typeface="ＭＳ Ｐゴシック" pitchFamily="-109" charset="-128"/>
                <a:cs typeface="ＭＳ Ｐゴシック" pitchFamily="-109" charset="-128"/>
              </a:rPr>
              <a:t>m</a:t>
            </a:r>
            <a:r>
              <a:rPr lang="en-US" sz="1200" kern="1200" baseline="0" dirty="0">
                <a:solidFill>
                  <a:schemeClr val="tx1"/>
                </a:solidFill>
                <a:latin typeface="+mn-lt"/>
                <a:ea typeface="ＭＳ Ｐゴシック" pitchFamily="-109" charset="-128"/>
                <a:cs typeface="ＭＳ Ｐゴシック" pitchFamily="-109" charset="-128"/>
              </a:rPr>
              <a:t>=3  and . It shows both the linearly-binned (red symbols) as well as the log-binned version (green symbols) </a:t>
            </a:r>
            <a:r>
              <a:rPr lang="en-US" sz="1200" kern="1200" baseline="0" dirty="0" err="1">
                <a:solidFill>
                  <a:schemeClr val="tx1"/>
                </a:solidFill>
                <a:latin typeface="+mn-lt"/>
                <a:ea typeface="ＭＳ Ｐゴシック" pitchFamily="-109" charset="-128"/>
                <a:cs typeface="ＭＳ Ｐゴシック" pitchFamily="-109" charset="-128"/>
              </a:rPr>
              <a:t>o</a:t>
            </a:r>
            <a:r>
              <a:rPr lang="en-US" sz="1200" kern="1200" baseline="0" dirty="0">
                <a:solidFill>
                  <a:schemeClr val="tx1"/>
                </a:solidFill>
                <a:latin typeface="+mn-lt"/>
                <a:ea typeface="ＭＳ Ｐゴシック" pitchFamily="-109" charset="-128"/>
                <a:cs typeface="ＭＳ Ｐゴシック" pitchFamily="-109" charset="-128"/>
              </a:rPr>
              <a:t>. The straight line is added to guide the eye and has slope -3, corresponding to the resulting network’s degree exponent.</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8096DB-1A54-144A-A1C3-2D617011B6C7}"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12A45B-476D-4B57-9720-4A119E714DA8}" type="datetime1">
              <a:rPr lang="en-US" altLang="en-US"/>
              <a:pPr>
                <a:defRPr/>
              </a:pPr>
              <a:t>9/27/2023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5D630-0C19-43A6-AC6C-6624A8924799}" type="slidenum">
              <a:rPr lang="en-US" altLang="en-US"/>
              <a:pPr>
                <a:defRPr/>
              </a:pPr>
              <a:t>‹#›</a:t>
            </a:fld>
            <a:endParaRPr lang="en-US" altLang="en-US"/>
          </a:p>
        </p:txBody>
      </p:sp>
    </p:spTree>
    <p:extLst>
      <p:ext uri="{BB962C8B-B14F-4D97-AF65-F5344CB8AC3E}">
        <p14:creationId xmlns:p14="http://schemas.microsoft.com/office/powerpoint/2010/main" val="22592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9EA9F4-24E6-4234-B49A-4A1BEEDF9A27}" type="datetime1">
              <a:rPr lang="en-US" altLang="en-US"/>
              <a:pPr>
                <a:defRPr/>
              </a:pPr>
              <a:t>9/27/2023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E070D6-DA12-4AAF-9AB5-D9F6AF66BA44}" type="slidenum">
              <a:rPr lang="en-US" altLang="en-US"/>
              <a:pPr>
                <a:defRPr/>
              </a:pPr>
              <a:t>‹#›</a:t>
            </a:fld>
            <a:endParaRPr lang="en-US" altLang="en-US"/>
          </a:p>
        </p:txBody>
      </p:sp>
    </p:spTree>
    <p:extLst>
      <p:ext uri="{BB962C8B-B14F-4D97-AF65-F5344CB8AC3E}">
        <p14:creationId xmlns:p14="http://schemas.microsoft.com/office/powerpoint/2010/main" val="400720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785B60-40BE-4A3A-9620-11064930795B}" type="datetime1">
              <a:rPr lang="en-US" altLang="en-US"/>
              <a:pPr>
                <a:defRPr/>
              </a:pPr>
              <a:t>9/27/2023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F8B7CF-C2D3-442D-88D7-92622F71EB8C}" type="slidenum">
              <a:rPr lang="en-US" altLang="en-US"/>
              <a:pPr>
                <a:defRPr/>
              </a:pPr>
              <a:t>‹#›</a:t>
            </a:fld>
            <a:endParaRPr lang="en-US" altLang="en-US"/>
          </a:p>
        </p:txBody>
      </p:sp>
    </p:spTree>
    <p:extLst>
      <p:ext uri="{BB962C8B-B14F-4D97-AF65-F5344CB8AC3E}">
        <p14:creationId xmlns:p14="http://schemas.microsoft.com/office/powerpoint/2010/main" val="189033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522BD2-61BA-45C8-84E4-7960E897A090}" type="datetime1">
              <a:rPr lang="en-US" altLang="en-US"/>
              <a:pPr>
                <a:defRPr/>
              </a:pPr>
              <a:t>9/27/2023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58CA2-E369-4B67-8805-E9C0BE4C0491}" type="slidenum">
              <a:rPr lang="en-US" altLang="en-US"/>
              <a:pPr>
                <a:defRPr/>
              </a:pPr>
              <a:t>‹#›</a:t>
            </a:fld>
            <a:endParaRPr lang="en-US" altLang="en-US"/>
          </a:p>
        </p:txBody>
      </p:sp>
    </p:spTree>
    <p:extLst>
      <p:ext uri="{BB962C8B-B14F-4D97-AF65-F5344CB8AC3E}">
        <p14:creationId xmlns:p14="http://schemas.microsoft.com/office/powerpoint/2010/main" val="1994723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24E4C4-254B-2D44-AB54-EE559230BF30}" type="datetime1">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4A2158-7B0C-9F40-BA1E-82C66D315E5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9EA9F4-24E6-4234-B49A-4A1BEEDF9A27}" type="datetime1">
              <a:rPr lang="en-US" altLang="en-US"/>
              <a:pPr>
                <a:defRPr/>
              </a:pPr>
              <a:t>9/27/2023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E070D6-DA12-4AAF-9AB5-D9F6AF66BA44}" type="slidenum">
              <a:rPr lang="en-US" altLang="en-US"/>
              <a:pPr>
                <a:defRPr/>
              </a:pPr>
              <a:t>‹#›</a:t>
            </a:fld>
            <a:endParaRPr lang="en-US" altLang="en-US"/>
          </a:p>
        </p:txBody>
      </p:sp>
    </p:spTree>
    <p:extLst>
      <p:ext uri="{BB962C8B-B14F-4D97-AF65-F5344CB8AC3E}">
        <p14:creationId xmlns:p14="http://schemas.microsoft.com/office/powerpoint/2010/main" val="268326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0D8782-50AE-F44B-826E-77EA27022AFA}" type="datetime1">
              <a:rPr lang="en-US"/>
              <a:pPr>
                <a:defRPr/>
              </a:pPr>
              <a:t>9/27/2023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DEAC11-91D9-0545-B906-508D0062CE4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665D3D-8C75-A948-8AF3-8AD2459FF903}" type="datetime1">
              <a:rPr lang="en-US"/>
              <a:pPr>
                <a:defRPr/>
              </a:pPr>
              <a:t>9/27/2023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545CE-38E6-4F46-99DD-AE8C02C592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5864B1-E35E-9145-AB56-F6D848E93756}" type="datetime1">
              <a:rPr lang="en-US"/>
              <a:pPr>
                <a:defRPr/>
              </a:pPr>
              <a:t>9/27/2023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8A167-BD30-244C-9C3E-C11086C2EA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096DB-1A54-144A-A1C3-2D617011B6C7}"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096DB-1A54-144A-A1C3-2D617011B6C7}"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096DB-1A54-144A-A1C3-2D617011B6C7}"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096DB-1A54-144A-A1C3-2D617011B6C7}"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96DB-1A54-144A-A1C3-2D617011B6C7}"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96DB-1A54-144A-A1C3-2D617011B6C7}"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96DB-1A54-144A-A1C3-2D617011B6C7}"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D8096DB-1A54-144A-A1C3-2D617011B6C7}" type="datetimeFigureOut">
              <a:rPr lang="en-US" smtClean="0"/>
              <a:pPr/>
              <a:t>9/27/2023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164C0B-8E7D-3349-906C-A97C937230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B47C47D-7914-4AD2-A94A-B364C89C83F0}" type="datetime1">
              <a:rPr lang="en-US" altLang="en-US"/>
              <a:pPr>
                <a:defRPr/>
              </a:pPr>
              <a:t>9/27/2023</a:t>
            </a:fld>
            <a:endParaRPr lang="en-US" alt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B5D8AD2-D8B2-45CE-937E-12312782D8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10" r:id="rId2"/>
    <p:sldLayoutId id="2147483809" r:id="rId3"/>
    <p:sldLayoutId id="2147483804"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84" charset="-128"/>
          <a:cs typeface="ヒラギノ角ゴ Pro W3" pitchFamily="-84"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84"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8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29FF79F-B7D5-8240-9620-9B0ADB2CEA84}" type="datetime1">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1C58BF-3E62-FE44-9609-94FB3786B97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5"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ヒラギノ角ゴ Pro W3" pitchFamily="-84" charset="-128"/>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0727BF1-1143-A74F-8AF6-CE60A990A96E}" type="datetime1">
              <a:rPr lang="en-US"/>
              <a:pPr>
                <a:defRPr/>
              </a:pPr>
              <a:t>9/27/2023</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B74FF4F-26AB-6E46-8090-DE5CEB3C84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57" r:id="rId2"/>
    <p:sldLayoutId id="214748376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mn-cs"/>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oleObject" Target="../embeddings/oleObject9.bin"/><Relationship Id="rId1" Type="http://schemas.openxmlformats.org/officeDocument/2006/relationships/slideLayout" Target="../slideLayouts/slideLayout17.xml"/><Relationship Id="rId5" Type="http://schemas.openxmlformats.org/officeDocument/2006/relationships/image" Target="../media/image35.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png"/><Relationship Id="rId2" Type="http://schemas.openxmlformats.org/officeDocument/2006/relationships/oleObject" Target="../embeddings/oleObject11.bin"/><Relationship Id="rId1" Type="http://schemas.openxmlformats.org/officeDocument/2006/relationships/slideLayout" Target="../slideLayouts/slideLayout17.xml"/><Relationship Id="rId6" Type="http://schemas.openxmlformats.org/officeDocument/2006/relationships/oleObject" Target="../embeddings/oleObject13.bin"/><Relationship Id="rId5" Type="http://schemas.openxmlformats.org/officeDocument/2006/relationships/image" Target="../media/image37.png"/><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9.xml"/><Relationship Id="rId5" Type="http://schemas.openxmlformats.org/officeDocument/2006/relationships/image" Target="../media/image46.emf"/><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770.png"/><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790.png"/><Relationship Id="rId4" Type="http://schemas.openxmlformats.org/officeDocument/2006/relationships/image" Target="../media/image49.emf"/></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54.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56.png"/><Relationship Id="rId7" Type="http://schemas.openxmlformats.org/officeDocument/2006/relationships/image" Target="../media/image58.emf"/><Relationship Id="rId2"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oleObject" Target="../embeddings/oleObject17.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5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3.e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20.xml"/><Relationship Id="rId6" Type="http://schemas.openxmlformats.org/officeDocument/2006/relationships/oleObject" Target="../embeddings/oleObject22.bin"/><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64.emf"/></Relationships>
</file>

<file path=ppt/slides/_rels/slide3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26.bin"/><Relationship Id="rId1" Type="http://schemas.openxmlformats.org/officeDocument/2006/relationships/slideLayout" Target="../slideLayouts/slideLayout20.xml"/><Relationship Id="rId5" Type="http://schemas.openxmlformats.org/officeDocument/2006/relationships/image" Target="../media/image68.emf"/><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4.emf"/><Relationship Id="rId3" Type="http://schemas.openxmlformats.org/officeDocument/2006/relationships/image" Target="../media/image69.emf"/><Relationship Id="rId7" Type="http://schemas.openxmlformats.org/officeDocument/2006/relationships/image" Target="../media/image71.emf"/><Relationship Id="rId12" Type="http://schemas.openxmlformats.org/officeDocument/2006/relationships/oleObject" Target="../embeddings/oleObject33.bin"/><Relationship Id="rId17" Type="http://schemas.openxmlformats.org/officeDocument/2006/relationships/image" Target="../media/image76.emf"/><Relationship Id="rId2" Type="http://schemas.openxmlformats.org/officeDocument/2006/relationships/oleObject" Target="../embeddings/oleObject28.bin"/><Relationship Id="rId16" Type="http://schemas.openxmlformats.org/officeDocument/2006/relationships/oleObject" Target="../embeddings/oleObject35.bin"/><Relationship Id="rId1" Type="http://schemas.openxmlformats.org/officeDocument/2006/relationships/slideLayout" Target="../slideLayouts/slideLayout20.xml"/><Relationship Id="rId6" Type="http://schemas.openxmlformats.org/officeDocument/2006/relationships/oleObject" Target="../embeddings/oleObject30.bin"/><Relationship Id="rId11" Type="http://schemas.openxmlformats.org/officeDocument/2006/relationships/image" Target="../media/image73.emf"/><Relationship Id="rId5" Type="http://schemas.openxmlformats.org/officeDocument/2006/relationships/image" Target="../media/image70.emf"/><Relationship Id="rId15" Type="http://schemas.openxmlformats.org/officeDocument/2006/relationships/image" Target="../media/image75.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2.emf"/><Relationship Id="rId1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82.emf"/><Relationship Id="rId3" Type="http://schemas.openxmlformats.org/officeDocument/2006/relationships/image" Target="../media/image77.emf"/><Relationship Id="rId7" Type="http://schemas.openxmlformats.org/officeDocument/2006/relationships/image" Target="../media/image79.emf"/><Relationship Id="rId12" Type="http://schemas.openxmlformats.org/officeDocument/2006/relationships/oleObject" Target="../embeddings/oleObject41.bin"/><Relationship Id="rId17" Type="http://schemas.openxmlformats.org/officeDocument/2006/relationships/image" Target="../media/image84.emf"/><Relationship Id="rId2" Type="http://schemas.openxmlformats.org/officeDocument/2006/relationships/oleObject" Target="../embeddings/oleObject36.bin"/><Relationship Id="rId16" Type="http://schemas.openxmlformats.org/officeDocument/2006/relationships/oleObject" Target="../embeddings/oleObject43.bin"/><Relationship Id="rId1" Type="http://schemas.openxmlformats.org/officeDocument/2006/relationships/slideLayout" Target="../slideLayouts/slideLayout20.xml"/><Relationship Id="rId6" Type="http://schemas.openxmlformats.org/officeDocument/2006/relationships/oleObject" Target="../embeddings/oleObject38.bin"/><Relationship Id="rId11" Type="http://schemas.openxmlformats.org/officeDocument/2006/relationships/image" Target="../media/image81.emf"/><Relationship Id="rId5" Type="http://schemas.openxmlformats.org/officeDocument/2006/relationships/image" Target="../media/image78.emf"/><Relationship Id="rId15" Type="http://schemas.openxmlformats.org/officeDocument/2006/relationships/image" Target="../media/image83.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80.emf"/><Relationship Id="rId14" Type="http://schemas.openxmlformats.org/officeDocument/2006/relationships/oleObject" Target="../embeddings/oleObject42.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85.emf"/><Relationship Id="rId7" Type="http://schemas.openxmlformats.org/officeDocument/2006/relationships/image" Target="../media/image87.emf"/><Relationship Id="rId2" Type="http://schemas.openxmlformats.org/officeDocument/2006/relationships/oleObject" Target="../embeddings/oleObject44.bin"/><Relationship Id="rId1" Type="http://schemas.openxmlformats.org/officeDocument/2006/relationships/slideLayout" Target="../slideLayouts/slideLayout20.xml"/><Relationship Id="rId6" Type="http://schemas.openxmlformats.org/officeDocument/2006/relationships/oleObject" Target="../embeddings/oleObject46.bin"/><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88.emf"/></Relationships>
</file>

<file path=ppt/slides/_rels/slide36.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0.png"/><Relationship Id="rId7" Type="http://schemas.openxmlformats.org/officeDocument/2006/relationships/image" Target="../media/image94.emf"/><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93.emf"/><Relationship Id="rId11" Type="http://schemas.openxmlformats.org/officeDocument/2006/relationships/image" Target="../media/image128.png"/><Relationship Id="rId5" Type="http://schemas.openxmlformats.org/officeDocument/2006/relationships/image" Target="../media/image92.emf"/><Relationship Id="rId10" Type="http://schemas.openxmlformats.org/officeDocument/2006/relationships/image" Target="../media/image1270.png"/><Relationship Id="rId4" Type="http://schemas.openxmlformats.org/officeDocument/2006/relationships/image" Target="../media/image91.emf"/><Relationship Id="rId9" Type="http://schemas.openxmlformats.org/officeDocument/2006/relationships/image" Target="../media/image96.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oleObject" Target="../embeddings/oleObject3.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e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8.bin"/><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ext Box 2"/>
          <p:cNvSpPr txBox="1">
            <a:spLocks noChangeArrowheads="1"/>
          </p:cNvSpPr>
          <p:nvPr/>
        </p:nvSpPr>
        <p:spPr bwMode="auto">
          <a:xfrm>
            <a:off x="0" y="241304"/>
            <a:ext cx="9144000" cy="3046988"/>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2023</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a:solidFill>
                  <a:srgbClr val="000000"/>
                </a:solidFill>
                <a:latin typeface="Trajan Pro"/>
                <a:cs typeface="Trajan Pro"/>
              </a:rPr>
              <a:t>Class 9: </a:t>
            </a:r>
            <a:r>
              <a:rPr lang="en-US" altLang="ko-KR" sz="3200" dirty="0">
                <a:solidFill>
                  <a:srgbClr val="000000"/>
                </a:solidFill>
                <a:latin typeface="Trajan Pro"/>
                <a:cs typeface="Trajan Pro"/>
              </a:rPr>
              <a:t>Scale Free Networks and </a:t>
            </a:r>
            <a:r>
              <a:rPr lang="en-US" altLang="ko-KR" sz="3200" dirty="0" err="1">
                <a:solidFill>
                  <a:srgbClr val="000000"/>
                </a:solidFill>
                <a:latin typeface="Trajan Pro"/>
                <a:cs typeface="Trajan Pro"/>
              </a:rPr>
              <a:t>Barabasi</a:t>
            </a:r>
            <a:r>
              <a:rPr lang="en-US" altLang="ko-KR" sz="3200" dirty="0">
                <a:solidFill>
                  <a:srgbClr val="000000"/>
                </a:solidFill>
                <a:latin typeface="Trajan Pro"/>
                <a:cs typeface="Trajan Pro"/>
              </a:rPr>
              <a:t> Model II</a:t>
            </a:r>
            <a:endParaRPr lang="en-US" altLang="ko-KR" sz="3200" dirty="0">
              <a:solidFill>
                <a:srgbClr val="000000"/>
              </a:solidFill>
              <a:latin typeface="Trajan Pro" charset="0"/>
            </a:endParaRPr>
          </a:p>
          <a:p>
            <a:pPr algn="ctr" defTabSz="914400">
              <a:spcBef>
                <a:spcPct val="0"/>
              </a:spcBef>
            </a:pPr>
            <a:r>
              <a:rPr lang="en-US" altLang="ko-KR" sz="3200" dirty="0">
                <a:solidFill>
                  <a:srgbClr val="000000"/>
                </a:solidFill>
                <a:latin typeface="Trajan Pro" charset="0"/>
              </a:rPr>
              <a:t>(Chapters 4-5 in Textbook)</a:t>
            </a:r>
          </a:p>
          <a:p>
            <a:pPr algn="ctr" defTabSz="914400" fontAlgn="base">
              <a:spcBef>
                <a:spcPct val="0"/>
              </a:spcBef>
              <a:spcAft>
                <a:spcPct val="0"/>
              </a:spcAft>
              <a:defRPr/>
            </a:pPr>
            <a:endParaRPr lang="en-US" altLang="ko-KR" sz="3200" dirty="0">
              <a:solidFill>
                <a:srgbClr val="000000"/>
              </a:solidFill>
              <a:latin typeface="Trajan Pro"/>
              <a:cs typeface="Trajan Pro"/>
            </a:endParaRPr>
          </a:p>
        </p:txBody>
      </p:sp>
      <p:sp>
        <p:nvSpPr>
          <p:cNvPr id="6" name="Rectangle 5"/>
          <p:cNvSpPr>
            <a:spLocks noChangeArrowheads="1"/>
          </p:cNvSpPr>
          <p:nvPr/>
        </p:nvSpPr>
        <p:spPr bwMode="auto">
          <a:xfrm>
            <a:off x="0" y="3486192"/>
            <a:ext cx="9145588" cy="965803"/>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p:txBody>
      </p:sp>
      <p:sp>
        <p:nvSpPr>
          <p:cNvPr id="2" name="TextBox 1"/>
          <p:cNvSpPr txBox="1"/>
          <p:nvPr/>
        </p:nvSpPr>
        <p:spPr>
          <a:xfrm>
            <a:off x="2691580" y="3334053"/>
            <a:ext cx="4098623" cy="646331"/>
          </a:xfrm>
          <a:prstGeom prst="rect">
            <a:avLst/>
          </a:prstGeom>
          <a:noFill/>
        </p:spPr>
        <p:txBody>
          <a:bodyPr wrap="none" rtlCol="0">
            <a:spAutoFit/>
          </a:bodyPr>
          <a:lstStyle/>
          <a:p>
            <a:r>
              <a:rPr lang="en-US" sz="3600" b="1" dirty="0"/>
              <a:t>Boleslaw Szymanski </a:t>
            </a:r>
            <a:endParaRPr lang="en-GB" sz="3600" b="1" dirty="0"/>
          </a:p>
        </p:txBody>
      </p:sp>
      <p:sp>
        <p:nvSpPr>
          <p:cNvPr id="7" name="TextBox 6"/>
          <p:cNvSpPr txBox="1"/>
          <p:nvPr/>
        </p:nvSpPr>
        <p:spPr>
          <a:xfrm>
            <a:off x="2915728" y="5408746"/>
            <a:ext cx="6228272" cy="307777"/>
          </a:xfrm>
          <a:prstGeom prst="rect">
            <a:avLst/>
          </a:prstGeom>
          <a:noFill/>
        </p:spPr>
        <p:txBody>
          <a:bodyPr wrap="square" rtlCol="0">
            <a:spAutoFit/>
          </a:bodyPr>
          <a:lstStyle/>
          <a:p>
            <a:pPr algn="r" defTabSz="914400" fontAlgn="base">
              <a:spcBef>
                <a:spcPct val="0"/>
              </a:spcBef>
              <a:spcAft>
                <a:spcPct val="0"/>
              </a:spcAft>
              <a:defRPr/>
            </a:pPr>
            <a:r>
              <a:rPr lang="en-US" sz="1400" dirty="0">
                <a:solidFill>
                  <a:srgbClr val="000000"/>
                </a:solidFill>
                <a:ea typeface="ＭＳ Ｐゴシック" charset="0"/>
                <a:cs typeface="Helvetica"/>
              </a:rPr>
              <a:t>based on slides by Albert-László Barabási &amp; </a:t>
            </a:r>
            <a:r>
              <a:rPr lang="en-US" sz="1400" dirty="0"/>
              <a:t>Roberta Sinatra</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2134225"/>
            <a:ext cx="9144000" cy="1446550"/>
          </a:xfrm>
          <a:prstGeom prst="rect">
            <a:avLst/>
          </a:prstGeom>
          <a:noFill/>
        </p:spPr>
        <p:txBody>
          <a:bodyPr wrap="square" rtlCol="0">
            <a:spAutoFit/>
          </a:bodyPr>
          <a:lstStyle/>
          <a:p>
            <a:pPr algn="ctr"/>
            <a:r>
              <a:rPr lang="en-US" sz="4400" dirty="0">
                <a:latin typeface="Trajan Pro"/>
                <a:cs typeface="Trajan Pro"/>
              </a:rPr>
              <a:t>universality</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5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7"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37195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8914" name="Text Box 5"/>
          <p:cNvSpPr txBox="1">
            <a:spLocks noChangeArrowheads="1"/>
          </p:cNvSpPr>
          <p:nvPr/>
        </p:nvSpPr>
        <p:spPr bwMode="auto">
          <a:xfrm>
            <a:off x="268288" y="5211763"/>
            <a:ext cx="3144837" cy="277812"/>
          </a:xfrm>
          <a:prstGeom prst="rect">
            <a:avLst/>
          </a:prstGeom>
          <a:noFill/>
          <a:ln w="9525">
            <a:noFill/>
            <a:miter lim="800000"/>
            <a:headEnd/>
            <a:tailEnd/>
          </a:ln>
        </p:spPr>
        <p:txBody>
          <a:bodyPr wrap="none" anchor="ctr">
            <a:prstTxWarp prst="textNoShape">
              <a:avLst/>
            </a:prstTxWarp>
            <a:spAutoFit/>
          </a:bodyPr>
          <a:lstStyle/>
          <a:p>
            <a:r>
              <a:rPr lang="en-US" sz="1200">
                <a:latin typeface="Helvetica" pitchFamily="-111" charset="0"/>
                <a:ea typeface="Helvetica" pitchFamily="-111" charset="0"/>
                <a:cs typeface="Helvetica" pitchFamily="-111" charset="0"/>
              </a:rPr>
              <a:t>(Faloutsos, Faloutsos and Faloutsos, 1999)</a:t>
            </a:r>
          </a:p>
        </p:txBody>
      </p:sp>
      <p:sp>
        <p:nvSpPr>
          <p:cNvPr id="38915" name="Text Box 6"/>
          <p:cNvSpPr txBox="1">
            <a:spLocks noChangeArrowheads="1"/>
          </p:cNvSpPr>
          <p:nvPr/>
        </p:nvSpPr>
        <p:spPr bwMode="auto">
          <a:xfrm>
            <a:off x="268288" y="787400"/>
            <a:ext cx="3657600" cy="585788"/>
          </a:xfrm>
          <a:prstGeom prst="rect">
            <a:avLst/>
          </a:prstGeom>
          <a:noFill/>
          <a:ln w="9525">
            <a:noFill/>
            <a:miter lim="800000"/>
            <a:headEnd/>
            <a:tailEnd/>
          </a:ln>
        </p:spPr>
        <p:txBody>
          <a:bodyPr lIns="91407" tIns="45704" rIns="91407" bIns="45704">
            <a:prstTxWarp prst="textNoShape">
              <a:avLst/>
            </a:prstTxWarp>
            <a:spAutoFit/>
          </a:bodyPr>
          <a:lstStyle/>
          <a:p>
            <a:r>
              <a:rPr lang="en-US" sz="1600" b="1">
                <a:solidFill>
                  <a:srgbClr val="FF0000"/>
                </a:solidFill>
                <a:latin typeface="Helvetica" pitchFamily="-111" charset="0"/>
                <a:ea typeface="Helvetica" pitchFamily="-111" charset="0"/>
                <a:cs typeface="Helvetica" pitchFamily="-111" charset="0"/>
              </a:rPr>
              <a:t>Nodes</a:t>
            </a:r>
            <a:r>
              <a:rPr lang="en-US" sz="1600">
                <a:latin typeface="Helvetica" pitchFamily="-111" charset="0"/>
                <a:ea typeface="Helvetica" pitchFamily="-111" charset="0"/>
                <a:cs typeface="Helvetica" pitchFamily="-111" charset="0"/>
              </a:rPr>
              <a:t>: computers, routers </a:t>
            </a:r>
          </a:p>
          <a:p>
            <a:r>
              <a:rPr lang="en-US" sz="1600" b="1">
                <a:solidFill>
                  <a:srgbClr val="FF0000"/>
                </a:solidFill>
                <a:latin typeface="Helvetica" pitchFamily="-111" charset="0"/>
                <a:ea typeface="Helvetica" pitchFamily="-111" charset="0"/>
                <a:cs typeface="Helvetica" pitchFamily="-111" charset="0"/>
              </a:rPr>
              <a:t>Links</a:t>
            </a:r>
            <a:r>
              <a:rPr lang="en-US" sz="1600">
                <a:latin typeface="Helvetica" pitchFamily="-111" charset="0"/>
                <a:ea typeface="Helvetica" pitchFamily="-111" charset="0"/>
                <a:cs typeface="Helvetica" pitchFamily="-111" charset="0"/>
              </a:rPr>
              <a:t>:   physical lines</a:t>
            </a:r>
          </a:p>
        </p:txBody>
      </p:sp>
      <p:sp>
        <p:nvSpPr>
          <p:cNvPr id="3891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INTERNET BACKBONE</a:t>
            </a:r>
          </a:p>
        </p:txBody>
      </p:sp>
      <p:pic>
        <p:nvPicPr>
          <p:cNvPr id="38918" name="Picture 3" descr="internet"/>
          <p:cNvPicPr>
            <a:picLocks noChangeAspect="1" noChangeArrowheads="1"/>
          </p:cNvPicPr>
          <p:nvPr/>
        </p:nvPicPr>
        <p:blipFill>
          <a:blip r:embed="rId2"/>
          <a:srcRect/>
          <a:stretch>
            <a:fillRect/>
          </a:stretch>
        </p:blipFill>
        <p:spPr bwMode="auto">
          <a:xfrm>
            <a:off x="169863" y="1673225"/>
            <a:ext cx="4229100" cy="2960688"/>
          </a:xfrm>
          <a:prstGeom prst="rect">
            <a:avLst/>
          </a:prstGeom>
          <a:noFill/>
          <a:ln w="9525">
            <a:noFill/>
            <a:miter lim="800000"/>
            <a:headEnd/>
            <a:tailEnd/>
          </a:ln>
        </p:spPr>
      </p:pic>
      <p:pic>
        <p:nvPicPr>
          <p:cNvPr id="38919" name="Picture 4" descr="internet_power"/>
          <p:cNvPicPr>
            <a:picLocks noChangeAspect="1" noChangeArrowheads="1"/>
          </p:cNvPicPr>
          <p:nvPr/>
        </p:nvPicPr>
        <p:blipFill>
          <a:blip r:embed="rId3"/>
          <a:srcRect/>
          <a:stretch>
            <a:fillRect/>
          </a:stretch>
        </p:blipFill>
        <p:spPr bwMode="auto">
          <a:xfrm>
            <a:off x="4360863" y="1597025"/>
            <a:ext cx="4648200" cy="3297238"/>
          </a:xfrm>
          <a:prstGeom prst="rect">
            <a:avLst/>
          </a:prstGeom>
          <a:noFill/>
          <a:ln w="9525">
            <a:noFill/>
            <a:miter lim="800000"/>
            <a:headEnd/>
            <a:tailEnd/>
          </a:ln>
        </p:spPr>
      </p:pic>
      <p:sp>
        <p:nvSpPr>
          <p:cNvPr id="8"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74018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9938" name="Picture 2" descr="hal1"/>
          <p:cNvPicPr>
            <a:picLocks noChangeAspect="1" noChangeArrowheads="1"/>
          </p:cNvPicPr>
          <p:nvPr/>
        </p:nvPicPr>
        <p:blipFill>
          <a:blip r:embed="rId2"/>
          <a:srcRect/>
          <a:stretch>
            <a:fillRect/>
          </a:stretch>
        </p:blipFill>
        <p:spPr bwMode="auto">
          <a:xfrm>
            <a:off x="0" y="-25400"/>
            <a:ext cx="9144000" cy="5740400"/>
          </a:xfrm>
          <a:prstGeom prst="rect">
            <a:avLst/>
          </a:prstGeom>
          <a:noFill/>
          <a:ln w="9525">
            <a:noFill/>
            <a:miter lim="800000"/>
            <a:headEnd/>
            <a:tailEnd/>
          </a:ln>
        </p:spPr>
      </p:pic>
      <p:sp>
        <p:nvSpPr>
          <p:cNvPr id="4"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07053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40962" name="Picture 2" descr="citation"/>
          <p:cNvPicPr>
            <a:picLocks noChangeAspect="1" noChangeArrowheads="1"/>
          </p:cNvPicPr>
          <p:nvPr/>
        </p:nvPicPr>
        <p:blipFill>
          <a:blip r:embed="rId2">
            <a:lum bright="60000" contrast="-60000"/>
          </a:blip>
          <a:srcRect/>
          <a:stretch>
            <a:fillRect/>
          </a:stretch>
        </p:blipFill>
        <p:spPr bwMode="auto">
          <a:xfrm>
            <a:off x="0" y="0"/>
            <a:ext cx="9144000" cy="5715000"/>
          </a:xfrm>
          <a:prstGeom prst="rect">
            <a:avLst/>
          </a:prstGeom>
          <a:noFill/>
          <a:ln w="9525">
            <a:noFill/>
            <a:miter lim="800000"/>
            <a:headEnd/>
            <a:tailEnd/>
          </a:ln>
        </p:spPr>
      </p:pic>
      <p:sp>
        <p:nvSpPr>
          <p:cNvPr id="40963" name="Text Box 4"/>
          <p:cNvSpPr txBox="1">
            <a:spLocks noChangeArrowheads="1"/>
          </p:cNvSpPr>
          <p:nvPr/>
        </p:nvSpPr>
        <p:spPr bwMode="auto">
          <a:xfrm>
            <a:off x="5230813" y="4025900"/>
            <a:ext cx="1828800" cy="461963"/>
          </a:xfrm>
          <a:prstGeom prst="rect">
            <a:avLst/>
          </a:prstGeom>
          <a:noFill/>
          <a:ln w="9525">
            <a:noFill/>
            <a:miter lim="800000"/>
            <a:headEnd/>
            <a:tailEnd/>
          </a:ln>
        </p:spPr>
        <p:txBody>
          <a:bodyPr lIns="91407" tIns="45704" rIns="91407" bIns="45704">
            <a:prstTxWarp prst="textNoShape">
              <a:avLst/>
            </a:prstTxWarp>
            <a:spAutoFit/>
          </a:bodyPr>
          <a:lstStyle/>
          <a:p>
            <a:r>
              <a:rPr lang="en-US" sz="2400" b="1">
                <a:solidFill>
                  <a:srgbClr val="FF0000"/>
                </a:solidFill>
                <a:latin typeface="Helvetica" pitchFamily="-111" charset="0"/>
                <a:ea typeface="Arial" pitchFamily="-111" charset="0"/>
                <a:cs typeface="Arial" pitchFamily="-111" charset="0"/>
                <a:sym typeface="Symbol" pitchFamily="-111" charset="2"/>
              </a:rPr>
              <a:t>(</a:t>
            </a:r>
            <a:r>
              <a:rPr lang="en-US" sz="2400" b="1">
                <a:solidFill>
                  <a:srgbClr val="FF0000"/>
                </a:solidFill>
                <a:latin typeface="Helvetica" pitchFamily="-111" charset="0"/>
                <a:ea typeface="Arial" pitchFamily="-111" charset="0"/>
                <a:cs typeface="Arial" pitchFamily="-111" charset="0"/>
              </a:rPr>
              <a:t> =</a:t>
            </a:r>
            <a:r>
              <a:rPr lang="en-US" sz="2400" b="1">
                <a:solidFill>
                  <a:srgbClr val="FF0000"/>
                </a:solidFill>
                <a:latin typeface="Helvetica" pitchFamily="-111" charset="0"/>
                <a:ea typeface="Arial" pitchFamily="-111" charset="0"/>
                <a:cs typeface="Arial" pitchFamily="-111" charset="0"/>
                <a:sym typeface="Symbol" pitchFamily="-111" charset="2"/>
              </a:rPr>
              <a:t> 3)</a:t>
            </a:r>
            <a:endParaRPr lang="en-US" sz="2400" b="1">
              <a:solidFill>
                <a:srgbClr val="FF0000"/>
              </a:solidFill>
              <a:latin typeface="Helvetica" pitchFamily="-111" charset="0"/>
              <a:ea typeface="Arial" pitchFamily="-111" charset="0"/>
              <a:cs typeface="Arial" pitchFamily="-111" charset="0"/>
            </a:endParaRPr>
          </a:p>
        </p:txBody>
      </p:sp>
      <p:sp>
        <p:nvSpPr>
          <p:cNvPr id="40964" name="Text Box 6"/>
          <p:cNvSpPr txBox="1">
            <a:spLocks noChangeArrowheads="1"/>
          </p:cNvSpPr>
          <p:nvPr/>
        </p:nvSpPr>
        <p:spPr bwMode="auto">
          <a:xfrm>
            <a:off x="268288" y="5200650"/>
            <a:ext cx="2209800" cy="339725"/>
          </a:xfrm>
          <a:prstGeom prst="rect">
            <a:avLst/>
          </a:prstGeom>
          <a:noFill/>
          <a:ln w="9525">
            <a:noFill/>
            <a:miter lim="800000"/>
            <a:headEnd/>
            <a:tailEnd/>
          </a:ln>
        </p:spPr>
        <p:txBody>
          <a:bodyPr lIns="91407" tIns="45704" rIns="91407" bIns="45704">
            <a:prstTxWarp prst="textNoShape">
              <a:avLst/>
            </a:prstTxWarp>
            <a:spAutoFit/>
          </a:bodyPr>
          <a:lstStyle/>
          <a:p>
            <a:r>
              <a:rPr lang="en-US" sz="1600">
                <a:latin typeface="Helvetica" pitchFamily="-111" charset="0"/>
                <a:ea typeface="Arial" pitchFamily="-111" charset="0"/>
                <a:cs typeface="Arial" pitchFamily="-111" charset="0"/>
              </a:rPr>
              <a:t>(S. Redner, 1998)</a:t>
            </a:r>
          </a:p>
        </p:txBody>
      </p:sp>
      <p:sp>
        <p:nvSpPr>
          <p:cNvPr id="40965" name="Text Box 7"/>
          <p:cNvSpPr txBox="1">
            <a:spLocks noChangeArrowheads="1"/>
          </p:cNvSpPr>
          <p:nvPr/>
        </p:nvSpPr>
        <p:spPr bwMode="auto">
          <a:xfrm>
            <a:off x="5230813" y="3638550"/>
            <a:ext cx="2703512" cy="460375"/>
          </a:xfrm>
          <a:prstGeom prst="rect">
            <a:avLst/>
          </a:prstGeom>
          <a:noFill/>
          <a:ln w="9525">
            <a:noFill/>
            <a:miter lim="800000"/>
            <a:headEnd/>
            <a:tailEnd/>
          </a:ln>
        </p:spPr>
        <p:txBody>
          <a:bodyPr lIns="91407" tIns="45704" rIns="91407" bIns="45704">
            <a:prstTxWarp prst="textNoShape">
              <a:avLst/>
            </a:prstTxWarp>
            <a:spAutoFit/>
          </a:bodyPr>
          <a:lstStyle/>
          <a:p>
            <a:r>
              <a:rPr lang="en-US" sz="2400" b="1">
                <a:solidFill>
                  <a:srgbClr val="FF0000"/>
                </a:solidFill>
                <a:latin typeface="Helvetica" pitchFamily="-111" charset="0"/>
                <a:ea typeface="Arial" pitchFamily="-111" charset="0"/>
                <a:cs typeface="Arial" pitchFamily="-111" charset="0"/>
              </a:rPr>
              <a:t>P(k) ~k</a:t>
            </a:r>
            <a:r>
              <a:rPr lang="en-US" sz="2400" b="1" baseline="30000">
                <a:solidFill>
                  <a:srgbClr val="FF0000"/>
                </a:solidFill>
                <a:latin typeface="Helvetica" pitchFamily="-111" charset="0"/>
                <a:ea typeface="Arial" pitchFamily="-111" charset="0"/>
                <a:cs typeface="Arial" pitchFamily="-111" charset="0"/>
              </a:rPr>
              <a:t>-</a:t>
            </a:r>
            <a:r>
              <a:rPr lang="en-US" sz="2400" b="1" baseline="30000">
                <a:solidFill>
                  <a:srgbClr val="FF0000"/>
                </a:solidFill>
                <a:latin typeface="Helvetica" pitchFamily="-111" charset="0"/>
                <a:ea typeface="Arial" pitchFamily="-111" charset="0"/>
                <a:cs typeface="Arial" pitchFamily="-111" charset="0"/>
                <a:sym typeface="Symbol" pitchFamily="-111" charset="2"/>
              </a:rPr>
              <a:t></a:t>
            </a:r>
            <a:endParaRPr lang="en-US" sz="2400" b="1">
              <a:solidFill>
                <a:srgbClr val="FF0000"/>
              </a:solidFill>
              <a:latin typeface="Helvetica" pitchFamily="-111" charset="0"/>
              <a:ea typeface="Arial" pitchFamily="-111" charset="0"/>
              <a:cs typeface="Arial" pitchFamily="-111" charset="0"/>
            </a:endParaRPr>
          </a:p>
        </p:txBody>
      </p:sp>
      <p:sp>
        <p:nvSpPr>
          <p:cNvPr id="40966" name="Text Box 14"/>
          <p:cNvSpPr txBox="1">
            <a:spLocks noChangeArrowheads="1"/>
          </p:cNvSpPr>
          <p:nvPr/>
        </p:nvSpPr>
        <p:spPr bwMode="auto">
          <a:xfrm>
            <a:off x="1516063" y="2540000"/>
            <a:ext cx="2590800" cy="30797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1400" b="1">
                <a:latin typeface="Helvetica" pitchFamily="-111" charset="0"/>
                <a:ea typeface="Arial" pitchFamily="-111" charset="0"/>
                <a:cs typeface="Arial" pitchFamily="-111" charset="0"/>
              </a:rPr>
              <a:t>1736 PRL papers (1988)</a:t>
            </a:r>
          </a:p>
        </p:txBody>
      </p:sp>
      <p:sp>
        <p:nvSpPr>
          <p:cNvPr id="4096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SCIENCE CITATION INDEX</a:t>
            </a:r>
          </a:p>
        </p:txBody>
      </p:sp>
      <p:sp>
        <p:nvSpPr>
          <p:cNvPr id="40969" name="Text Box 6"/>
          <p:cNvSpPr txBox="1">
            <a:spLocks noChangeArrowheads="1"/>
          </p:cNvSpPr>
          <p:nvPr/>
        </p:nvSpPr>
        <p:spPr bwMode="auto">
          <a:xfrm>
            <a:off x="268288" y="787400"/>
            <a:ext cx="3657600" cy="585788"/>
          </a:xfrm>
          <a:prstGeom prst="rect">
            <a:avLst/>
          </a:prstGeom>
          <a:noFill/>
          <a:ln w="9525">
            <a:noFill/>
            <a:miter lim="800000"/>
            <a:headEnd/>
            <a:tailEnd/>
          </a:ln>
        </p:spPr>
        <p:txBody>
          <a:bodyPr lIns="91407" tIns="45704" rIns="91407" bIns="45704">
            <a:prstTxWarp prst="textNoShape">
              <a:avLst/>
            </a:prstTxWarp>
            <a:spAutoFit/>
          </a:bodyPr>
          <a:lstStyle/>
          <a:p>
            <a:r>
              <a:rPr lang="en-US" sz="1600" b="1">
                <a:solidFill>
                  <a:srgbClr val="FF0000"/>
                </a:solidFill>
                <a:latin typeface="Helvetica" pitchFamily="-111" charset="0"/>
                <a:ea typeface="Helvetica" pitchFamily="-111" charset="0"/>
                <a:cs typeface="Helvetica" pitchFamily="-111" charset="0"/>
              </a:rPr>
              <a:t>Nodes</a:t>
            </a:r>
            <a:r>
              <a:rPr lang="en-US" sz="1600">
                <a:latin typeface="Helvetica" pitchFamily="-111" charset="0"/>
                <a:ea typeface="Helvetica" pitchFamily="-111" charset="0"/>
                <a:cs typeface="Helvetica" pitchFamily="-111" charset="0"/>
              </a:rPr>
              <a:t>: papers</a:t>
            </a:r>
          </a:p>
          <a:p>
            <a:r>
              <a:rPr lang="en-US" sz="1600" b="1">
                <a:solidFill>
                  <a:srgbClr val="FF0000"/>
                </a:solidFill>
                <a:latin typeface="Helvetica" pitchFamily="-111" charset="0"/>
                <a:ea typeface="Helvetica" pitchFamily="-111" charset="0"/>
                <a:cs typeface="Helvetica" pitchFamily="-111" charset="0"/>
              </a:rPr>
              <a:t>Links</a:t>
            </a:r>
            <a:r>
              <a:rPr lang="en-US" sz="1600">
                <a:latin typeface="Helvetica" pitchFamily="-111" charset="0"/>
                <a:ea typeface="Helvetica" pitchFamily="-111" charset="0"/>
                <a:cs typeface="Helvetica" pitchFamily="-111" charset="0"/>
              </a:rPr>
              <a:t>:   citations</a:t>
            </a:r>
          </a:p>
        </p:txBody>
      </p:sp>
      <p:grpSp>
        <p:nvGrpSpPr>
          <p:cNvPr id="40970" name="Group 8"/>
          <p:cNvGrpSpPr>
            <a:grpSpLocks/>
          </p:cNvGrpSpPr>
          <p:nvPr/>
        </p:nvGrpSpPr>
        <p:grpSpPr bwMode="auto">
          <a:xfrm>
            <a:off x="5059363" y="1173163"/>
            <a:ext cx="2600325" cy="2438400"/>
            <a:chOff x="2928" y="624"/>
            <a:chExt cx="1638" cy="1536"/>
          </a:xfrm>
        </p:grpSpPr>
        <p:pic>
          <p:nvPicPr>
            <p:cNvPr id="40972" name="Picture 9" descr="kpz"/>
            <p:cNvPicPr>
              <a:picLocks noChangeAspect="1" noChangeArrowheads="1"/>
            </p:cNvPicPr>
            <p:nvPr/>
          </p:nvPicPr>
          <p:blipFill>
            <a:blip r:embed="rId3"/>
            <a:srcRect/>
            <a:stretch>
              <a:fillRect/>
            </a:stretch>
          </p:blipFill>
          <p:spPr bwMode="auto">
            <a:xfrm>
              <a:off x="2928" y="624"/>
              <a:ext cx="1638" cy="1536"/>
            </a:xfrm>
            <a:prstGeom prst="rect">
              <a:avLst/>
            </a:prstGeom>
            <a:noFill/>
            <a:ln w="9525">
              <a:noFill/>
              <a:miter lim="800000"/>
              <a:headEnd/>
              <a:tailEnd/>
            </a:ln>
          </p:spPr>
        </p:pic>
        <p:sp>
          <p:nvSpPr>
            <p:cNvPr id="40973" name="Rectangle 10"/>
            <p:cNvSpPr>
              <a:spLocks noChangeArrowheads="1"/>
            </p:cNvSpPr>
            <p:nvPr/>
          </p:nvSpPr>
          <p:spPr bwMode="auto">
            <a:xfrm>
              <a:off x="4203" y="1928"/>
              <a:ext cx="288" cy="144"/>
            </a:xfrm>
            <a:prstGeom prst="rect">
              <a:avLst/>
            </a:prstGeom>
            <a:solidFill>
              <a:schemeClr val="bg1"/>
            </a:solidFill>
            <a:ln w="9525">
              <a:noFill/>
              <a:miter lim="800000"/>
              <a:headEnd/>
              <a:tailEnd/>
            </a:ln>
          </p:spPr>
          <p:txBody>
            <a:bodyPr wrap="none" anchor="ctr">
              <a:prstTxWarp prst="textNoShape">
                <a:avLst/>
              </a:prstTxWarp>
            </a:bodyPr>
            <a:lstStyle/>
            <a:p>
              <a:r>
                <a:rPr lang="en-US" sz="1600">
                  <a:ea typeface="Arial" pitchFamily="-111" charset="0"/>
                  <a:cs typeface="Arial" pitchFamily="-111" charset="0"/>
                </a:rPr>
                <a:t>578...</a:t>
              </a:r>
              <a:endParaRPr lang="en-US">
                <a:ea typeface="Arial" pitchFamily="-111" charset="0"/>
                <a:cs typeface="Arial" pitchFamily="-111" charset="0"/>
              </a:endParaRPr>
            </a:p>
          </p:txBody>
        </p:sp>
        <p:sp>
          <p:nvSpPr>
            <p:cNvPr id="40974" name="Rectangle 11"/>
            <p:cNvSpPr>
              <a:spLocks noChangeArrowheads="1"/>
            </p:cNvSpPr>
            <p:nvPr/>
          </p:nvSpPr>
          <p:spPr bwMode="auto">
            <a:xfrm>
              <a:off x="3984" y="672"/>
              <a:ext cx="384" cy="144"/>
            </a:xfrm>
            <a:prstGeom prst="rect">
              <a:avLst/>
            </a:prstGeom>
            <a:solidFill>
              <a:schemeClr val="bg1"/>
            </a:solidFill>
            <a:ln w="9525">
              <a:noFill/>
              <a:miter lim="800000"/>
              <a:headEnd/>
              <a:tailEnd/>
            </a:ln>
          </p:spPr>
          <p:txBody>
            <a:bodyPr wrap="none" anchor="ctr">
              <a:prstTxWarp prst="textNoShape">
                <a:avLst/>
              </a:prstTxWarp>
            </a:bodyPr>
            <a:lstStyle/>
            <a:p>
              <a:r>
                <a:rPr lang="en-US" sz="1600">
                  <a:ea typeface="Arial" pitchFamily="-111" charset="0"/>
                  <a:cs typeface="Arial" pitchFamily="-111" charset="0"/>
                </a:rPr>
                <a:t>      25</a:t>
              </a:r>
              <a:endParaRPr lang="en-US">
                <a:ea typeface="Arial" pitchFamily="-111" charset="0"/>
                <a:cs typeface="Arial" pitchFamily="-111" charset="0"/>
              </a:endParaRPr>
            </a:p>
          </p:txBody>
        </p:sp>
        <p:sp>
          <p:nvSpPr>
            <p:cNvPr id="40975" name="Rectangle 12"/>
            <p:cNvSpPr>
              <a:spLocks noChangeArrowheads="1"/>
            </p:cNvSpPr>
            <p:nvPr/>
          </p:nvSpPr>
          <p:spPr bwMode="auto">
            <a:xfrm>
              <a:off x="3103" y="1152"/>
              <a:ext cx="1117" cy="384"/>
            </a:xfrm>
            <a:prstGeom prst="rect">
              <a:avLst/>
            </a:prstGeom>
            <a:solidFill>
              <a:schemeClr val="bg1"/>
            </a:solidFill>
            <a:ln w="9525">
              <a:noFill/>
              <a:miter lim="800000"/>
              <a:headEnd/>
              <a:tailEnd/>
            </a:ln>
          </p:spPr>
          <p:txBody>
            <a:bodyPr wrap="none" anchor="ctr">
              <a:prstTxWarp prst="textNoShape">
                <a:avLst/>
              </a:prstTxWarp>
            </a:bodyPr>
            <a:lstStyle/>
            <a:p>
              <a:r>
                <a:rPr lang="en-US" sz="1600">
                  <a:ea typeface="Arial" pitchFamily="-111" charset="0"/>
                  <a:cs typeface="Arial" pitchFamily="-111" charset="0"/>
                </a:rPr>
                <a:t> H.E. Stanley,...</a:t>
              </a:r>
              <a:endParaRPr lang="en-US">
                <a:ea typeface="Arial" pitchFamily="-111" charset="0"/>
                <a:cs typeface="Arial" pitchFamily="-111" charset="0"/>
              </a:endParaRPr>
            </a:p>
          </p:txBody>
        </p:sp>
      </p:grpSp>
      <p:pic>
        <p:nvPicPr>
          <p:cNvPr id="40971" name="Picture 13" descr="pk_cum"/>
          <p:cNvPicPr>
            <a:picLocks noChangeAspect="1" noChangeArrowheads="1"/>
          </p:cNvPicPr>
          <p:nvPr/>
        </p:nvPicPr>
        <p:blipFill>
          <a:blip r:embed="rId4"/>
          <a:srcRect/>
          <a:stretch>
            <a:fillRect/>
          </a:stretch>
        </p:blipFill>
        <p:spPr bwMode="auto">
          <a:xfrm>
            <a:off x="1036638" y="2903538"/>
            <a:ext cx="3238500" cy="2343150"/>
          </a:xfrm>
          <a:prstGeom prst="rect">
            <a:avLst/>
          </a:prstGeom>
          <a:noFill/>
          <a:ln w="9525">
            <a:noFill/>
            <a:miter lim="800000"/>
            <a:headEnd/>
            <a:tailEnd/>
          </a:ln>
        </p:spPr>
      </p:pic>
      <p:sp>
        <p:nvSpPr>
          <p:cNvPr id="16"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0239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608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SCIENCE COAUTHORSHIP</a:t>
            </a:r>
          </a:p>
        </p:txBody>
      </p:sp>
      <p:pic>
        <p:nvPicPr>
          <p:cNvPr id="13" name="Picture 6" descr="untitled1"/>
          <p:cNvPicPr>
            <a:picLocks noChangeAspect="1" noChangeArrowheads="1"/>
          </p:cNvPicPr>
          <p:nvPr/>
        </p:nvPicPr>
        <p:blipFill>
          <a:blip r:embed="rId2"/>
          <a:srcRect/>
          <a:stretch>
            <a:fillRect/>
          </a:stretch>
        </p:blipFill>
        <p:spPr bwMode="auto">
          <a:xfrm>
            <a:off x="5630863" y="2563813"/>
            <a:ext cx="3508375" cy="2709862"/>
          </a:xfrm>
          <a:prstGeom prst="rect">
            <a:avLst/>
          </a:prstGeom>
          <a:noFill/>
          <a:ln w="9525">
            <a:noFill/>
            <a:miter lim="800000"/>
            <a:headEnd/>
            <a:tailEnd/>
          </a:ln>
        </p:spPr>
      </p:pic>
      <p:pic>
        <p:nvPicPr>
          <p:cNvPr id="14" name="Picture 7" descr="untitled2"/>
          <p:cNvPicPr>
            <a:picLocks noChangeAspect="1" noChangeArrowheads="1"/>
          </p:cNvPicPr>
          <p:nvPr/>
        </p:nvPicPr>
        <p:blipFill>
          <a:blip r:embed="rId3"/>
          <a:srcRect/>
          <a:stretch>
            <a:fillRect/>
          </a:stretch>
        </p:blipFill>
        <p:spPr bwMode="auto">
          <a:xfrm>
            <a:off x="0" y="1327150"/>
            <a:ext cx="4464050" cy="4383088"/>
          </a:xfrm>
          <a:prstGeom prst="rect">
            <a:avLst/>
          </a:prstGeom>
          <a:noFill/>
          <a:ln w="9525">
            <a:noFill/>
            <a:miter lim="800000"/>
            <a:headEnd/>
            <a:tailEnd/>
          </a:ln>
        </p:spPr>
      </p:pic>
      <p:grpSp>
        <p:nvGrpSpPr>
          <p:cNvPr id="2" name="Group 8"/>
          <p:cNvGrpSpPr>
            <a:grpSpLocks/>
          </p:cNvGrpSpPr>
          <p:nvPr/>
        </p:nvGrpSpPr>
        <p:grpSpPr bwMode="auto">
          <a:xfrm>
            <a:off x="5783263" y="646113"/>
            <a:ext cx="3279775" cy="1879600"/>
            <a:chOff x="3036" y="575"/>
            <a:chExt cx="2388" cy="1392"/>
          </a:xfrm>
        </p:grpSpPr>
        <p:pic>
          <p:nvPicPr>
            <p:cNvPr id="46089" name="Picture 9"/>
            <p:cNvPicPr>
              <a:picLocks noChangeAspect="1" noChangeArrowheads="1"/>
            </p:cNvPicPr>
            <p:nvPr/>
          </p:nvPicPr>
          <p:blipFill>
            <a:blip r:embed="rId4"/>
            <a:srcRect/>
            <a:stretch>
              <a:fillRect/>
            </a:stretch>
          </p:blipFill>
          <p:spPr bwMode="auto">
            <a:xfrm>
              <a:off x="3036" y="575"/>
              <a:ext cx="2388" cy="1392"/>
            </a:xfrm>
            <a:prstGeom prst="rect">
              <a:avLst/>
            </a:prstGeom>
            <a:noFill/>
            <a:ln w="12700">
              <a:noFill/>
              <a:miter lim="800000"/>
              <a:headEnd/>
              <a:tailEnd/>
            </a:ln>
          </p:spPr>
        </p:pic>
        <p:sp>
          <p:nvSpPr>
            <p:cNvPr id="46090" name="Text Box 10"/>
            <p:cNvSpPr txBox="1">
              <a:spLocks noChangeArrowheads="1"/>
            </p:cNvSpPr>
            <p:nvPr/>
          </p:nvSpPr>
          <p:spPr bwMode="auto">
            <a:xfrm>
              <a:off x="4157" y="640"/>
              <a:ext cx="1247" cy="342"/>
            </a:xfrm>
            <a:prstGeom prst="rect">
              <a:avLst/>
            </a:prstGeom>
            <a:noFill/>
            <a:ln w="12700">
              <a:noFill/>
              <a:miter lim="800000"/>
              <a:headEnd/>
              <a:tailEnd/>
            </a:ln>
          </p:spPr>
          <p:txBody>
            <a:bodyPr>
              <a:prstTxWarp prst="textNoShape">
                <a:avLst/>
              </a:prstTxWarp>
              <a:spAutoFit/>
            </a:bodyPr>
            <a:lstStyle/>
            <a:p>
              <a:r>
                <a:rPr lang="en-US" sz="1200" b="1">
                  <a:solidFill>
                    <a:srgbClr val="FF0000"/>
                  </a:solidFill>
                  <a:latin typeface="Helvetica" pitchFamily="-111" charset="0"/>
                  <a:ea typeface="Helvetica" pitchFamily="-111" charset="0"/>
                  <a:cs typeface="Helvetica" pitchFamily="-111" charset="0"/>
                </a:rPr>
                <a:t>M: math</a:t>
              </a:r>
            </a:p>
            <a:p>
              <a:r>
                <a:rPr lang="en-US" sz="1200" b="1">
                  <a:solidFill>
                    <a:srgbClr val="FF0000"/>
                  </a:solidFill>
                  <a:latin typeface="Helvetica" pitchFamily="-111" charset="0"/>
                  <a:ea typeface="Helvetica" pitchFamily="-111" charset="0"/>
                  <a:cs typeface="Helvetica" pitchFamily="-111" charset="0"/>
                </a:rPr>
                <a:t>NS: neuroscience</a:t>
              </a:r>
            </a:p>
          </p:txBody>
        </p:sp>
      </p:grpSp>
      <p:sp>
        <p:nvSpPr>
          <p:cNvPr id="46087" name="Text Box 3"/>
          <p:cNvSpPr txBox="1">
            <a:spLocks noChangeArrowheads="1"/>
          </p:cNvSpPr>
          <p:nvPr/>
        </p:nvSpPr>
        <p:spPr bwMode="auto">
          <a:xfrm>
            <a:off x="228600" y="701675"/>
            <a:ext cx="3886200" cy="584200"/>
          </a:xfrm>
          <a:prstGeom prst="rect">
            <a:avLst/>
          </a:prstGeom>
          <a:noFill/>
          <a:ln w="9525">
            <a:noFill/>
            <a:miter lim="800000"/>
            <a:headEnd/>
            <a:tailEnd/>
          </a:ln>
        </p:spPr>
        <p:txBody>
          <a:bodyPr lIns="91407" tIns="45704" rIns="91407" bIns="45704">
            <a:prstTxWarp prst="textNoShape">
              <a:avLst/>
            </a:prstTxWarp>
            <a:spAutoFit/>
          </a:bodyPr>
          <a:lstStyle/>
          <a:p>
            <a:r>
              <a:rPr lang="en-US" altLang="ko-KR" sz="1600" b="1">
                <a:solidFill>
                  <a:srgbClr val="FF0000"/>
                </a:solidFill>
                <a:latin typeface="Helvetica" pitchFamily="-111" charset="0"/>
                <a:ea typeface="Helvetica" pitchFamily="-111" charset="0"/>
                <a:cs typeface="Helvetica" pitchFamily="-111" charset="0"/>
              </a:rPr>
              <a:t>Nodes</a:t>
            </a:r>
            <a:r>
              <a:rPr lang="en-US" altLang="ko-KR" sz="1600">
                <a:latin typeface="Helvetica" pitchFamily="-111" charset="0"/>
                <a:ea typeface="Helvetica" pitchFamily="-111" charset="0"/>
                <a:cs typeface="Helvetica" pitchFamily="-111" charset="0"/>
              </a:rPr>
              <a:t>: scientist (authors) </a:t>
            </a:r>
          </a:p>
          <a:p>
            <a:r>
              <a:rPr lang="en-US" altLang="ko-KR" sz="1600" b="1">
                <a:solidFill>
                  <a:srgbClr val="FF0000"/>
                </a:solidFill>
                <a:latin typeface="Helvetica" pitchFamily="-111" charset="0"/>
                <a:ea typeface="Helvetica" pitchFamily="-111" charset="0"/>
                <a:cs typeface="Helvetica" pitchFamily="-111" charset="0"/>
              </a:rPr>
              <a:t>Links</a:t>
            </a:r>
            <a:r>
              <a:rPr lang="en-US" altLang="ko-KR" sz="1600">
                <a:latin typeface="Helvetica" pitchFamily="-111" charset="0"/>
                <a:ea typeface="Helvetica" pitchFamily="-111" charset="0"/>
                <a:cs typeface="Helvetica" pitchFamily="-111" charset="0"/>
              </a:rPr>
              <a:t>: joint publication</a:t>
            </a:r>
          </a:p>
        </p:txBody>
      </p:sp>
      <p:sp>
        <p:nvSpPr>
          <p:cNvPr id="46088" name="Text Box 4"/>
          <p:cNvSpPr txBox="1">
            <a:spLocks noChangeArrowheads="1"/>
          </p:cNvSpPr>
          <p:nvPr/>
        </p:nvSpPr>
        <p:spPr bwMode="auto">
          <a:xfrm>
            <a:off x="3744913" y="5156200"/>
            <a:ext cx="4267200" cy="276225"/>
          </a:xfrm>
          <a:prstGeom prst="rect">
            <a:avLst/>
          </a:prstGeom>
          <a:noFill/>
          <a:ln w="9525">
            <a:noFill/>
            <a:miter lim="800000"/>
            <a:headEnd/>
            <a:tailEnd/>
          </a:ln>
        </p:spPr>
        <p:txBody>
          <a:bodyPr lIns="91407" tIns="45704" rIns="91407" bIns="45704">
            <a:prstTxWarp prst="textNoShape">
              <a:avLst/>
            </a:prstTxWarp>
            <a:spAutoFit/>
          </a:bodyPr>
          <a:lstStyle/>
          <a:p>
            <a:r>
              <a:rPr lang="ko-KR" altLang="en-US" sz="1200">
                <a:latin typeface="Helvetica" pitchFamily="-111" charset="0"/>
                <a:ea typeface="Helvetica" pitchFamily="-111" charset="0"/>
                <a:cs typeface="Helvetica" pitchFamily="-111" charset="0"/>
              </a:rPr>
              <a:t>(</a:t>
            </a:r>
            <a:r>
              <a:rPr lang="en-US" altLang="ko-KR" sz="1200">
                <a:latin typeface="Helvetica" pitchFamily="-111" charset="0"/>
                <a:ea typeface="Helvetica" pitchFamily="-111" charset="0"/>
                <a:cs typeface="Helvetica" pitchFamily="-111" charset="0"/>
              </a:rPr>
              <a:t>Newman, 2000, Barabasi et al 2001)</a:t>
            </a:r>
          </a:p>
        </p:txBody>
      </p:sp>
      <p:sp>
        <p:nvSpPr>
          <p:cNvPr id="11"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39823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7106" name="Text Box 3"/>
          <p:cNvSpPr txBox="1">
            <a:spLocks noChangeArrowheads="1"/>
          </p:cNvSpPr>
          <p:nvPr/>
        </p:nvSpPr>
        <p:spPr bwMode="auto">
          <a:xfrm>
            <a:off x="228600" y="881063"/>
            <a:ext cx="3124200" cy="584200"/>
          </a:xfrm>
          <a:prstGeom prst="rect">
            <a:avLst/>
          </a:prstGeom>
          <a:noFill/>
          <a:ln w="9525">
            <a:noFill/>
            <a:miter lim="800000"/>
            <a:headEnd/>
            <a:tailEnd/>
          </a:ln>
        </p:spPr>
        <p:txBody>
          <a:bodyPr lIns="91407" tIns="45704" rIns="91407" bIns="45704">
            <a:prstTxWarp prst="textNoShape">
              <a:avLst/>
            </a:prstTxWarp>
            <a:spAutoFit/>
          </a:bodyPr>
          <a:lstStyle/>
          <a:p>
            <a:r>
              <a:rPr lang="en-US" altLang="ko-KR" sz="1600" b="1">
                <a:solidFill>
                  <a:srgbClr val="FF0000"/>
                </a:solidFill>
                <a:latin typeface="Helvetica" pitchFamily="-111" charset="0"/>
                <a:ea typeface="Helvetica" pitchFamily="-111" charset="0"/>
                <a:cs typeface="Helvetica" pitchFamily="-111" charset="0"/>
              </a:rPr>
              <a:t>Nodes</a:t>
            </a:r>
            <a:r>
              <a:rPr lang="en-US" altLang="ko-KR" sz="1600">
                <a:latin typeface="Helvetica" pitchFamily="-111" charset="0"/>
                <a:ea typeface="Helvetica" pitchFamily="-111" charset="0"/>
                <a:cs typeface="Helvetica" pitchFamily="-111" charset="0"/>
              </a:rPr>
              <a:t>: online user  </a:t>
            </a:r>
          </a:p>
          <a:p>
            <a:r>
              <a:rPr lang="en-US" altLang="ko-KR" sz="1600" b="1">
                <a:solidFill>
                  <a:srgbClr val="FF0000"/>
                </a:solidFill>
                <a:latin typeface="Helvetica" pitchFamily="-111" charset="0"/>
                <a:ea typeface="Helvetica" pitchFamily="-111" charset="0"/>
                <a:cs typeface="Helvetica" pitchFamily="-111" charset="0"/>
              </a:rPr>
              <a:t>Links</a:t>
            </a:r>
            <a:r>
              <a:rPr lang="en-US" altLang="ko-KR" sz="1600">
                <a:latin typeface="Helvetica" pitchFamily="-111" charset="0"/>
                <a:ea typeface="Helvetica" pitchFamily="-111" charset="0"/>
                <a:cs typeface="Helvetica" pitchFamily="-111" charset="0"/>
              </a:rPr>
              <a:t>:  email contact</a:t>
            </a:r>
          </a:p>
        </p:txBody>
      </p:sp>
      <p:sp>
        <p:nvSpPr>
          <p:cNvPr id="47107" name="Text Box 4"/>
          <p:cNvSpPr txBox="1">
            <a:spLocks noChangeArrowheads="1"/>
          </p:cNvSpPr>
          <p:nvPr/>
        </p:nvSpPr>
        <p:spPr bwMode="auto">
          <a:xfrm>
            <a:off x="493713" y="5151438"/>
            <a:ext cx="4267200" cy="338137"/>
          </a:xfrm>
          <a:prstGeom prst="rect">
            <a:avLst/>
          </a:prstGeom>
          <a:noFill/>
          <a:ln w="9525">
            <a:noFill/>
            <a:miter lim="800000"/>
            <a:headEnd/>
            <a:tailEnd/>
          </a:ln>
        </p:spPr>
        <p:txBody>
          <a:bodyPr lIns="91407" tIns="45704" rIns="91407" bIns="45704">
            <a:prstTxWarp prst="textNoShape">
              <a:avLst/>
            </a:prstTxWarp>
            <a:spAutoFit/>
          </a:bodyPr>
          <a:lstStyle/>
          <a:p>
            <a:r>
              <a:rPr lang="en-US" altLang="ko-KR" sz="1600">
                <a:latin typeface="Helvetica" pitchFamily="-111" charset="0"/>
                <a:ea typeface="Helvetica" pitchFamily="-111" charset="0"/>
                <a:cs typeface="Helvetica" pitchFamily="-111" charset="0"/>
              </a:rPr>
              <a:t>Ebel, Mielsch, Bornholdtz, PRE 2002.</a:t>
            </a:r>
          </a:p>
        </p:txBody>
      </p:sp>
      <p:sp>
        <p:nvSpPr>
          <p:cNvPr id="47108" name="Text Box 6"/>
          <p:cNvSpPr txBox="1">
            <a:spLocks noChangeArrowheads="1"/>
          </p:cNvSpPr>
          <p:nvPr/>
        </p:nvSpPr>
        <p:spPr bwMode="auto">
          <a:xfrm>
            <a:off x="493713" y="1893888"/>
            <a:ext cx="2635250" cy="584200"/>
          </a:xfrm>
          <a:prstGeom prst="rect">
            <a:avLst/>
          </a:prstGeom>
          <a:noFill/>
          <a:ln w="12700">
            <a:noFill/>
            <a:miter lim="800000"/>
            <a:headEnd/>
            <a:tailEnd/>
          </a:ln>
        </p:spPr>
        <p:txBody>
          <a:bodyPr wrap="none">
            <a:prstTxWarp prst="textNoShape">
              <a:avLst/>
            </a:prstTxWarp>
            <a:spAutoFit/>
          </a:bodyPr>
          <a:lstStyle/>
          <a:p>
            <a:r>
              <a:rPr lang="en-US" altLang="ko-KR" sz="1600">
                <a:latin typeface="Helvetica" pitchFamily="-111" charset="0"/>
                <a:ea typeface="Helvetica" pitchFamily="-111" charset="0"/>
                <a:cs typeface="Helvetica" pitchFamily="-111" charset="0"/>
              </a:rPr>
              <a:t>Kiel University log files </a:t>
            </a:r>
          </a:p>
          <a:p>
            <a:r>
              <a:rPr lang="en-US" altLang="ko-KR" sz="1600">
                <a:latin typeface="Helvetica" pitchFamily="-111" charset="0"/>
                <a:ea typeface="Helvetica" pitchFamily="-111" charset="0"/>
                <a:cs typeface="Helvetica" pitchFamily="-111" charset="0"/>
              </a:rPr>
              <a:t>112 days, N=59,912 nodes</a:t>
            </a:r>
          </a:p>
        </p:txBody>
      </p:sp>
      <p:pic>
        <p:nvPicPr>
          <p:cNvPr id="47109" name="Picture 7"/>
          <p:cNvPicPr>
            <a:picLocks noChangeAspect="1" noChangeArrowheads="1"/>
          </p:cNvPicPr>
          <p:nvPr/>
        </p:nvPicPr>
        <p:blipFill>
          <a:blip r:embed="rId2"/>
          <a:srcRect/>
          <a:stretch>
            <a:fillRect/>
          </a:stretch>
        </p:blipFill>
        <p:spPr bwMode="auto">
          <a:xfrm>
            <a:off x="0" y="2579688"/>
            <a:ext cx="4038600" cy="2454275"/>
          </a:xfrm>
          <a:prstGeom prst="rect">
            <a:avLst/>
          </a:prstGeom>
          <a:noFill/>
          <a:ln w="12700">
            <a:noFill/>
            <a:miter lim="800000"/>
            <a:headEnd/>
            <a:tailEnd/>
          </a:ln>
        </p:spPr>
      </p:pic>
      <p:sp>
        <p:nvSpPr>
          <p:cNvPr id="562184" name="Text Box 8"/>
          <p:cNvSpPr txBox="1">
            <a:spLocks noChangeArrowheads="1"/>
          </p:cNvSpPr>
          <p:nvPr/>
        </p:nvSpPr>
        <p:spPr bwMode="auto">
          <a:xfrm>
            <a:off x="4945063" y="927100"/>
            <a:ext cx="3876675" cy="585788"/>
          </a:xfrm>
          <a:prstGeom prst="rect">
            <a:avLst/>
          </a:prstGeom>
          <a:noFill/>
          <a:ln w="9525">
            <a:noFill/>
            <a:miter lim="800000"/>
            <a:headEnd/>
            <a:tailEnd/>
          </a:ln>
        </p:spPr>
        <p:txBody>
          <a:bodyPr lIns="91407" tIns="45704" rIns="91407" bIns="45704">
            <a:prstTxWarp prst="textNoShape">
              <a:avLst/>
            </a:prstTxWarp>
            <a:spAutoFit/>
          </a:bodyPr>
          <a:lstStyle/>
          <a:p>
            <a:r>
              <a:rPr lang="en-US" altLang="ko-KR" sz="1600">
                <a:latin typeface="Helvetica" pitchFamily="-111" charset="0"/>
                <a:ea typeface="Helvetica" pitchFamily="-111" charset="0"/>
                <a:cs typeface="Helvetica" pitchFamily="-111" charset="0"/>
              </a:rPr>
              <a:t>Pussokram.com online community; </a:t>
            </a:r>
          </a:p>
          <a:p>
            <a:r>
              <a:rPr lang="en-US" altLang="ko-KR" sz="1600">
                <a:latin typeface="Helvetica" pitchFamily="-111" charset="0"/>
                <a:ea typeface="Helvetica" pitchFamily="-111" charset="0"/>
                <a:cs typeface="Helvetica" pitchFamily="-111" charset="0"/>
              </a:rPr>
              <a:t>512 days,  25,000 users.</a:t>
            </a:r>
          </a:p>
        </p:txBody>
      </p:sp>
      <p:pic>
        <p:nvPicPr>
          <p:cNvPr id="562185" name="Picture 9"/>
          <p:cNvPicPr>
            <a:picLocks noChangeAspect="1" noChangeArrowheads="1"/>
          </p:cNvPicPr>
          <p:nvPr/>
        </p:nvPicPr>
        <p:blipFill>
          <a:blip r:embed="rId3"/>
          <a:srcRect/>
          <a:stretch>
            <a:fillRect/>
          </a:stretch>
        </p:blipFill>
        <p:spPr bwMode="auto">
          <a:xfrm>
            <a:off x="4572000" y="1651000"/>
            <a:ext cx="4333875" cy="3328988"/>
          </a:xfrm>
          <a:prstGeom prst="rect">
            <a:avLst/>
          </a:prstGeom>
          <a:noFill/>
          <a:ln w="12700">
            <a:noFill/>
            <a:miter lim="800000"/>
            <a:headEnd/>
            <a:tailEnd/>
          </a:ln>
        </p:spPr>
      </p:pic>
      <p:sp>
        <p:nvSpPr>
          <p:cNvPr id="47112" name="Text Box 10"/>
          <p:cNvSpPr txBox="1">
            <a:spLocks noChangeArrowheads="1"/>
          </p:cNvSpPr>
          <p:nvPr/>
        </p:nvSpPr>
        <p:spPr bwMode="auto">
          <a:xfrm>
            <a:off x="4965700" y="5151438"/>
            <a:ext cx="2854325" cy="338137"/>
          </a:xfrm>
          <a:prstGeom prst="rect">
            <a:avLst/>
          </a:prstGeom>
          <a:noFill/>
          <a:ln w="12700">
            <a:noFill/>
            <a:miter lim="800000"/>
            <a:headEnd/>
            <a:tailEnd/>
          </a:ln>
        </p:spPr>
        <p:txBody>
          <a:bodyPr wrap="none">
            <a:prstTxWarp prst="textNoShape">
              <a:avLst/>
            </a:prstTxWarp>
            <a:spAutoFit/>
          </a:bodyPr>
          <a:lstStyle/>
          <a:p>
            <a:r>
              <a:rPr lang="en-US" sz="1600">
                <a:latin typeface="Helvetica" pitchFamily="-111" charset="0"/>
                <a:ea typeface="Helvetica" pitchFamily="-111" charset="0"/>
                <a:cs typeface="Helvetica" pitchFamily="-111" charset="0"/>
              </a:rPr>
              <a:t>Holme, Edling, Liljeros, 2002.</a:t>
            </a:r>
          </a:p>
        </p:txBody>
      </p:sp>
      <p:sp>
        <p:nvSpPr>
          <p:cNvPr id="4711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ONLINE COMMUNITIES</a:t>
            </a:r>
          </a:p>
        </p:txBody>
      </p:sp>
      <p:sp>
        <p:nvSpPr>
          <p:cNvPr id="10"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508441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2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62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8131"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ONLINE COMMUNITIES</a:t>
            </a:r>
          </a:p>
        </p:txBody>
      </p:sp>
      <p:pic>
        <p:nvPicPr>
          <p:cNvPr id="48132" name="Picture 9"/>
          <p:cNvPicPr>
            <a:picLocks noChangeAspect="1"/>
          </p:cNvPicPr>
          <p:nvPr/>
        </p:nvPicPr>
        <p:blipFill>
          <a:blip r:embed="rId3"/>
          <a:srcRect/>
          <a:stretch>
            <a:fillRect/>
          </a:stretch>
        </p:blipFill>
        <p:spPr bwMode="auto">
          <a:xfrm>
            <a:off x="784999" y="1686074"/>
            <a:ext cx="3378139" cy="2739185"/>
          </a:xfrm>
          <a:prstGeom prst="rect">
            <a:avLst/>
          </a:prstGeom>
          <a:noFill/>
          <a:ln w="9525">
            <a:noFill/>
            <a:miter lim="800000"/>
            <a:headEnd/>
            <a:tailEnd/>
          </a:ln>
        </p:spPr>
      </p:pic>
      <p:sp>
        <p:nvSpPr>
          <p:cNvPr id="48133" name="TextBox 10"/>
          <p:cNvSpPr txBox="1">
            <a:spLocks noChangeArrowheads="1"/>
          </p:cNvSpPr>
          <p:nvPr/>
        </p:nvSpPr>
        <p:spPr bwMode="auto">
          <a:xfrm>
            <a:off x="2149554" y="1269783"/>
            <a:ext cx="928688" cy="369887"/>
          </a:xfrm>
          <a:prstGeom prst="rect">
            <a:avLst/>
          </a:prstGeom>
          <a:noFill/>
          <a:ln w="9525">
            <a:noFill/>
            <a:miter lim="800000"/>
            <a:headEnd/>
            <a:tailEnd/>
          </a:ln>
        </p:spPr>
        <p:txBody>
          <a:bodyPr wrap="none">
            <a:prstTxWarp prst="textNoShape">
              <a:avLst/>
            </a:prstTxWarp>
            <a:spAutoFit/>
          </a:bodyPr>
          <a:lstStyle/>
          <a:p>
            <a:r>
              <a:rPr lang="hu-HU" dirty="0"/>
              <a:t>Twitter:</a:t>
            </a:r>
          </a:p>
        </p:txBody>
      </p:sp>
      <p:sp>
        <p:nvSpPr>
          <p:cNvPr id="48134" name="TextBox 11"/>
          <p:cNvSpPr txBox="1">
            <a:spLocks noChangeArrowheads="1"/>
          </p:cNvSpPr>
          <p:nvPr/>
        </p:nvSpPr>
        <p:spPr bwMode="auto">
          <a:xfrm>
            <a:off x="6064289" y="3363516"/>
            <a:ext cx="1690687" cy="276225"/>
          </a:xfrm>
          <a:prstGeom prst="rect">
            <a:avLst/>
          </a:prstGeom>
          <a:noFill/>
          <a:ln w="9525">
            <a:noFill/>
            <a:miter lim="800000"/>
            <a:headEnd/>
            <a:tailEnd/>
          </a:ln>
        </p:spPr>
        <p:txBody>
          <a:bodyPr wrap="none">
            <a:prstTxWarp prst="textNoShape">
              <a:avLst/>
            </a:prstTxWarp>
            <a:spAutoFit/>
          </a:bodyPr>
          <a:lstStyle/>
          <a:p>
            <a:r>
              <a:rPr lang="hu-HU" sz="1200" dirty="0"/>
              <a:t>Jake Hoffman, Yahoo, </a:t>
            </a:r>
          </a:p>
        </p:txBody>
      </p:sp>
      <p:pic>
        <p:nvPicPr>
          <p:cNvPr id="8" name="Picture 7"/>
          <p:cNvPicPr>
            <a:picLocks noChangeAspect="1"/>
          </p:cNvPicPr>
          <p:nvPr/>
        </p:nvPicPr>
        <p:blipFill>
          <a:blip r:embed="rId4"/>
          <a:stretch>
            <a:fillRect/>
          </a:stretch>
        </p:blipFill>
        <p:spPr>
          <a:xfrm>
            <a:off x="5067363" y="1662984"/>
            <a:ext cx="3580182" cy="3162762"/>
          </a:xfrm>
          <a:prstGeom prst="rect">
            <a:avLst/>
          </a:prstGeom>
        </p:spPr>
      </p:pic>
      <p:sp>
        <p:nvSpPr>
          <p:cNvPr id="9" name="TextBox 10"/>
          <p:cNvSpPr txBox="1">
            <a:spLocks noChangeArrowheads="1"/>
          </p:cNvSpPr>
          <p:nvPr/>
        </p:nvSpPr>
        <p:spPr bwMode="auto">
          <a:xfrm>
            <a:off x="6341380" y="1269783"/>
            <a:ext cx="1198390" cy="369332"/>
          </a:xfrm>
          <a:prstGeom prst="rect">
            <a:avLst/>
          </a:prstGeom>
          <a:noFill/>
          <a:ln w="9525">
            <a:noFill/>
            <a:miter lim="800000"/>
            <a:headEnd/>
            <a:tailEnd/>
          </a:ln>
        </p:spPr>
        <p:txBody>
          <a:bodyPr wrap="none">
            <a:prstTxWarp prst="textNoShape">
              <a:avLst/>
            </a:prstTxWarp>
            <a:spAutoFit/>
          </a:bodyPr>
          <a:lstStyle/>
          <a:p>
            <a:r>
              <a:rPr lang="hu-HU" dirty="0"/>
              <a:t>Facebook</a:t>
            </a:r>
          </a:p>
        </p:txBody>
      </p:sp>
      <p:sp>
        <p:nvSpPr>
          <p:cNvPr id="10" name="Rectangle 9"/>
          <p:cNvSpPr/>
          <p:nvPr/>
        </p:nvSpPr>
        <p:spPr>
          <a:xfrm>
            <a:off x="5117576" y="5009630"/>
            <a:ext cx="4025794" cy="369332"/>
          </a:xfrm>
          <a:prstGeom prst="rect">
            <a:avLst/>
          </a:prstGeom>
        </p:spPr>
        <p:txBody>
          <a:bodyPr wrap="square">
            <a:spAutoFit/>
          </a:bodyPr>
          <a:lstStyle/>
          <a:p>
            <a:r>
              <a:rPr lang="en-US" baseline="30000" dirty="0"/>
              <a:t>Brian Karrer, Lars </a:t>
            </a:r>
            <a:r>
              <a:rPr lang="en-US" baseline="30000" dirty="0" err="1"/>
              <a:t>Backstrom</a:t>
            </a:r>
            <a:r>
              <a:rPr lang="en-US" baseline="30000" dirty="0"/>
              <a:t>, Cameron </a:t>
            </a:r>
            <a:r>
              <a:rPr lang="en-US" baseline="30000" dirty="0" err="1"/>
              <a:t>Marlowm</a:t>
            </a:r>
            <a:r>
              <a:rPr lang="en-US" dirty="0"/>
              <a:t> </a:t>
            </a:r>
            <a:r>
              <a:rPr lang="en-US" baseline="30000" dirty="0"/>
              <a:t>2011</a:t>
            </a:r>
            <a:endParaRPr lang="en-US" dirty="0"/>
          </a:p>
        </p:txBody>
      </p:sp>
      <p:sp>
        <p:nvSpPr>
          <p:cNvPr id="11"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8974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2134225"/>
            <a:ext cx="9144000" cy="1446550"/>
          </a:xfrm>
          <a:prstGeom prst="rect">
            <a:avLst/>
          </a:prstGeom>
          <a:noFill/>
        </p:spPr>
        <p:txBody>
          <a:bodyPr wrap="square" rtlCol="0">
            <a:spAutoFit/>
          </a:bodyPr>
          <a:lstStyle/>
          <a:p>
            <a:pPr algn="ctr"/>
            <a:r>
              <a:rPr lang="en-US" sz="4400" dirty="0" err="1">
                <a:latin typeface="Trajan Pro"/>
                <a:cs typeface="Trajan Pro"/>
              </a:rPr>
              <a:t>Barabasi</a:t>
            </a:r>
            <a:r>
              <a:rPr lang="en-US" sz="4400" dirty="0">
                <a:latin typeface="Trajan Pro"/>
                <a:cs typeface="Trajan Pro"/>
              </a:rPr>
              <a:t>-Albert Model</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7" name="TextBox 3"/>
          <p:cNvSpPr txBox="1">
            <a:spLocks noChangeArrowheads="1"/>
          </p:cNvSpPr>
          <p:nvPr/>
        </p:nvSpPr>
        <p:spPr bwMode="auto">
          <a:xfrm>
            <a:off x="622458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397908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52226" name="Object 2"/>
          <p:cNvGraphicFramePr>
            <a:graphicFrameLocks noChangeAspect="1"/>
          </p:cNvGraphicFramePr>
          <p:nvPr/>
        </p:nvGraphicFramePr>
        <p:xfrm>
          <a:off x="457200" y="698500"/>
          <a:ext cx="8077200" cy="2887663"/>
        </p:xfrm>
        <a:graphic>
          <a:graphicData uri="http://schemas.openxmlformats.org/presentationml/2006/ole">
            <mc:AlternateContent xmlns:mc="http://schemas.openxmlformats.org/markup-compatibility/2006">
              <mc:Choice xmlns:v="urn:schemas-microsoft-com:vml" Requires="v">
                <p:oleObj name="Photo Editor Photo" r:id="rId2" imgW="4839375" imgH="2076740" progId="">
                  <p:embed/>
                </p:oleObj>
              </mc:Choice>
              <mc:Fallback>
                <p:oleObj name="Photo Editor Photo" r:id="rId2" imgW="4839375" imgH="2076740" progId="">
                  <p:embed/>
                  <p:pic>
                    <p:nvPicPr>
                      <p:cNvPr id="522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98500"/>
                        <a:ext cx="80772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28" name="Text Box 1028"/>
          <p:cNvSpPr txBox="1">
            <a:spLocks noChangeArrowheads="1"/>
          </p:cNvSpPr>
          <p:nvPr/>
        </p:nvSpPr>
        <p:spPr bwMode="auto">
          <a:xfrm>
            <a:off x="685800" y="4391025"/>
            <a:ext cx="3290888" cy="646113"/>
          </a:xfrm>
          <a:prstGeom prst="rect">
            <a:avLst/>
          </a:prstGeom>
          <a:noFill/>
          <a:ln w="9525">
            <a:noFill/>
            <a:miter lim="800000"/>
            <a:headEnd/>
            <a:tailEnd/>
          </a:ln>
        </p:spPr>
        <p:txBody>
          <a:bodyPr>
            <a:prstTxWarp prst="textNoShape">
              <a:avLst/>
            </a:prstTxWarp>
            <a:spAutoFit/>
          </a:bodyPr>
          <a:lstStyle/>
          <a:p>
            <a:r>
              <a:rPr lang="en-US"/>
              <a:t>Organisms from all three domains of life are  </a:t>
            </a:r>
            <a:r>
              <a:rPr lang="en-US">
                <a:solidFill>
                  <a:srgbClr val="993300"/>
                </a:solidFill>
              </a:rPr>
              <a:t>scale-free</a:t>
            </a:r>
            <a:r>
              <a:rPr lang="en-US"/>
              <a:t>!</a:t>
            </a:r>
          </a:p>
        </p:txBody>
      </p:sp>
      <p:sp>
        <p:nvSpPr>
          <p:cNvPr id="52229" name="Text Box 1029"/>
          <p:cNvSpPr txBox="1">
            <a:spLocks noChangeArrowheads="1"/>
          </p:cNvSpPr>
          <p:nvPr/>
        </p:nvSpPr>
        <p:spPr bwMode="auto">
          <a:xfrm>
            <a:off x="0" y="5257800"/>
            <a:ext cx="9296400" cy="276225"/>
          </a:xfrm>
          <a:prstGeom prst="rect">
            <a:avLst/>
          </a:prstGeom>
          <a:noFill/>
          <a:ln w="9525">
            <a:noFill/>
            <a:miter lim="800000"/>
            <a:headEnd/>
            <a:tailEnd/>
          </a:ln>
        </p:spPr>
        <p:txBody>
          <a:bodyPr>
            <a:prstTxWarp prst="textNoShape">
              <a:avLst/>
            </a:prstTxWarp>
            <a:spAutoFit/>
          </a:bodyPr>
          <a:lstStyle/>
          <a:p>
            <a:r>
              <a:rPr lang="en-US" sz="1200"/>
              <a:t>H. Jeong, B. Tombor, R. Albert, Z.N. Oltvai, and A.L. Barabasi, </a:t>
            </a:r>
            <a:r>
              <a:rPr lang="en-US" sz="1200" i="1"/>
              <a:t>Nature</a:t>
            </a:r>
            <a:r>
              <a:rPr lang="en-US" sz="1200"/>
              <a:t>, 407 651 (2000)</a:t>
            </a:r>
          </a:p>
        </p:txBody>
      </p:sp>
      <p:sp>
        <p:nvSpPr>
          <p:cNvPr id="52230" name="Text Box 1030"/>
          <p:cNvSpPr txBox="1">
            <a:spLocks noChangeArrowheads="1"/>
          </p:cNvSpPr>
          <p:nvPr/>
        </p:nvSpPr>
        <p:spPr bwMode="auto">
          <a:xfrm>
            <a:off x="1639888" y="3683000"/>
            <a:ext cx="1331912" cy="400050"/>
          </a:xfrm>
          <a:prstGeom prst="rect">
            <a:avLst/>
          </a:prstGeom>
          <a:noFill/>
          <a:ln w="9525">
            <a:noFill/>
            <a:miter lim="800000"/>
            <a:headEnd/>
            <a:tailEnd/>
          </a:ln>
        </p:spPr>
        <p:txBody>
          <a:bodyPr>
            <a:prstTxWarp prst="textNoShape">
              <a:avLst/>
            </a:prstTxWarp>
            <a:spAutoFit/>
          </a:bodyPr>
          <a:lstStyle/>
          <a:p>
            <a:r>
              <a:rPr lang="en-US" sz="2000">
                <a:solidFill>
                  <a:srgbClr val="FF00FF"/>
                </a:solidFill>
              </a:rPr>
              <a:t>Archaea</a:t>
            </a:r>
            <a:endParaRPr lang="en-US"/>
          </a:p>
        </p:txBody>
      </p:sp>
      <p:sp>
        <p:nvSpPr>
          <p:cNvPr id="52231" name="Text Box 1031"/>
          <p:cNvSpPr txBox="1">
            <a:spLocks noChangeArrowheads="1"/>
          </p:cNvSpPr>
          <p:nvPr/>
        </p:nvSpPr>
        <p:spPr bwMode="auto">
          <a:xfrm>
            <a:off x="4267200" y="3683000"/>
            <a:ext cx="1143000" cy="400050"/>
          </a:xfrm>
          <a:prstGeom prst="rect">
            <a:avLst/>
          </a:prstGeom>
          <a:noFill/>
          <a:ln w="9525">
            <a:noFill/>
            <a:miter lim="800000"/>
            <a:headEnd/>
            <a:tailEnd/>
          </a:ln>
        </p:spPr>
        <p:txBody>
          <a:bodyPr>
            <a:prstTxWarp prst="textNoShape">
              <a:avLst/>
            </a:prstTxWarp>
            <a:spAutoFit/>
          </a:bodyPr>
          <a:lstStyle/>
          <a:p>
            <a:r>
              <a:rPr lang="en-US" sz="2000">
                <a:solidFill>
                  <a:srgbClr val="33CC33"/>
                </a:solidFill>
              </a:rPr>
              <a:t>Bacteria</a:t>
            </a:r>
            <a:endParaRPr lang="en-US"/>
          </a:p>
        </p:txBody>
      </p:sp>
      <p:sp>
        <p:nvSpPr>
          <p:cNvPr id="52232" name="Text Box 1032"/>
          <p:cNvSpPr txBox="1">
            <a:spLocks noChangeArrowheads="1"/>
          </p:cNvSpPr>
          <p:nvPr/>
        </p:nvSpPr>
        <p:spPr bwMode="auto">
          <a:xfrm>
            <a:off x="6477000" y="3683000"/>
            <a:ext cx="1651000" cy="400050"/>
          </a:xfrm>
          <a:prstGeom prst="rect">
            <a:avLst/>
          </a:prstGeom>
          <a:noFill/>
          <a:ln w="9525">
            <a:noFill/>
            <a:miter lim="800000"/>
            <a:headEnd/>
            <a:tailEnd/>
          </a:ln>
        </p:spPr>
        <p:txBody>
          <a:bodyPr>
            <a:prstTxWarp prst="textNoShape">
              <a:avLst/>
            </a:prstTxWarp>
            <a:spAutoFit/>
          </a:bodyPr>
          <a:lstStyle/>
          <a:p>
            <a:r>
              <a:rPr lang="en-US" sz="2000">
                <a:solidFill>
                  <a:srgbClr val="3333FF"/>
                </a:solidFill>
              </a:rPr>
              <a:t>Eukaryotes</a:t>
            </a:r>
            <a:endParaRPr lang="en-US"/>
          </a:p>
        </p:txBody>
      </p:sp>
      <p:sp>
        <p:nvSpPr>
          <p:cNvPr id="52233" name="Rectangle 1033"/>
          <p:cNvSpPr>
            <a:spLocks noGrp="1" noChangeArrowheads="1"/>
          </p:cNvSpPr>
          <p:nvPr>
            <p:ph type="title" idx="4294967295"/>
          </p:nvPr>
        </p:nvSpPr>
        <p:spPr>
          <a:xfrm>
            <a:off x="685800" y="-1079500"/>
            <a:ext cx="7772400" cy="952500"/>
          </a:xfrm>
        </p:spPr>
        <p:txBody>
          <a:bodyPr/>
          <a:lstStyle/>
          <a:p>
            <a:r>
              <a:rPr lang="en-US">
                <a:ea typeface="ＭＳ Ｐゴシック" pitchFamily="-111" charset="-128"/>
                <a:cs typeface="ＭＳ Ｐゴシック" pitchFamily="-111" charset="-128"/>
              </a:rPr>
              <a:t>Meta-P(k)</a:t>
            </a:r>
          </a:p>
        </p:txBody>
      </p:sp>
      <p:graphicFrame>
        <p:nvGraphicFramePr>
          <p:cNvPr id="52227" name="Object 10"/>
          <p:cNvGraphicFramePr>
            <a:graphicFrameLocks noChangeAspect="1"/>
          </p:cNvGraphicFramePr>
          <p:nvPr/>
        </p:nvGraphicFramePr>
        <p:xfrm>
          <a:off x="4832350" y="4305300"/>
          <a:ext cx="1644650" cy="731838"/>
        </p:xfrm>
        <a:graphic>
          <a:graphicData uri="http://schemas.openxmlformats.org/presentationml/2006/ole">
            <mc:AlternateContent xmlns:mc="http://schemas.openxmlformats.org/markup-compatibility/2006">
              <mc:Choice xmlns:v="urn:schemas-microsoft-com:vml" Requires="v">
                <p:oleObj name="Equation" r:id="rId4" imgW="901440" imgH="482400" progId="Equation.3">
                  <p:embed/>
                </p:oleObj>
              </mc:Choice>
              <mc:Fallback>
                <p:oleObj name="Equation" r:id="rId4" imgW="901440" imgH="482400" progId="Equation.3">
                  <p:embed/>
                  <p:pic>
                    <p:nvPicPr>
                      <p:cNvPr id="5222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50" y="4305300"/>
                        <a:ext cx="164465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METABOLIC NETWORK</a:t>
            </a:r>
          </a:p>
        </p:txBody>
      </p:sp>
      <p:sp>
        <p:nvSpPr>
          <p:cNvPr id="13" name="TextBox 3"/>
          <p:cNvSpPr txBox="1">
            <a:spLocks noChangeArrowheads="1"/>
          </p:cNvSpPr>
          <p:nvPr/>
        </p:nvSpPr>
        <p:spPr bwMode="auto">
          <a:xfrm>
            <a:off x="614838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30026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pSp>
        <p:nvGrpSpPr>
          <p:cNvPr id="2" name="Group 3"/>
          <p:cNvGrpSpPr>
            <a:grpSpLocks/>
          </p:cNvGrpSpPr>
          <p:nvPr/>
        </p:nvGrpSpPr>
        <p:grpSpPr bwMode="auto">
          <a:xfrm>
            <a:off x="152400" y="2032000"/>
            <a:ext cx="3657600" cy="2730500"/>
            <a:chOff x="2995" y="816"/>
            <a:chExt cx="2717" cy="2370"/>
          </a:xfrm>
        </p:grpSpPr>
        <p:graphicFrame>
          <p:nvGraphicFramePr>
            <p:cNvPr id="55299" name="Object 3"/>
            <p:cNvGraphicFramePr>
              <a:graphicFrameLocks noChangeAspect="1"/>
            </p:cNvGraphicFramePr>
            <p:nvPr/>
          </p:nvGraphicFramePr>
          <p:xfrm>
            <a:off x="3493" y="2736"/>
            <a:ext cx="1979" cy="450"/>
          </p:xfrm>
          <a:graphic>
            <a:graphicData uri="http://schemas.openxmlformats.org/presentationml/2006/ole">
              <mc:AlternateContent xmlns:mc="http://schemas.openxmlformats.org/markup-compatibility/2006">
                <mc:Choice xmlns:v="urn:schemas-microsoft-com:vml" Requires="v">
                  <p:oleObj name="Equation" r:id="rId2" imgW="1892160" imgH="431640" progId="Equation.3">
                    <p:embed/>
                  </p:oleObj>
                </mc:Choice>
                <mc:Fallback>
                  <p:oleObj name="Equation" r:id="rId2" imgW="1892160" imgH="431640" progId="Equation.3">
                    <p:embed/>
                    <p:pic>
                      <p:nvPicPr>
                        <p:cNvPr id="5529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 y="2736"/>
                          <a:ext cx="1979" cy="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0" name="Object 4"/>
            <p:cNvGraphicFramePr>
              <a:graphicFrameLocks noChangeAspect="1"/>
            </p:cNvGraphicFramePr>
            <p:nvPr/>
          </p:nvGraphicFramePr>
          <p:xfrm>
            <a:off x="2995" y="816"/>
            <a:ext cx="2717" cy="1649"/>
          </p:xfrm>
          <a:graphic>
            <a:graphicData uri="http://schemas.openxmlformats.org/presentationml/2006/ole">
              <mc:AlternateContent xmlns:mc="http://schemas.openxmlformats.org/markup-compatibility/2006">
                <mc:Choice xmlns:v="urn:schemas-microsoft-com:vml" Requires="v">
                  <p:oleObj name="Photo Editor Photo" r:id="rId4" imgW="5458587" imgH="6190476" progId="">
                    <p:embed/>
                  </p:oleObj>
                </mc:Choice>
                <mc:Fallback>
                  <p:oleObj name="Photo Editor Photo" r:id="rId4" imgW="5458587" imgH="6190476" progId="">
                    <p:embed/>
                    <p:pic>
                      <p:nvPicPr>
                        <p:cNvPr id="55300" name="Object 4"/>
                        <p:cNvPicPr>
                          <a:picLocks noChangeAspect="1" noChangeArrowheads="1"/>
                        </p:cNvPicPr>
                        <p:nvPr/>
                      </p:nvPicPr>
                      <p:blipFill>
                        <a:blip r:embed="rId5">
                          <a:extLst>
                            <a:ext uri="{28A0092B-C50C-407E-A947-70E740481C1C}">
                              <a14:useLocalDpi xmlns:a14="http://schemas.microsoft.com/office/drawing/2010/main" val="0"/>
                            </a:ext>
                          </a:extLst>
                        </a:blip>
                        <a:srcRect b="46529"/>
                        <a:stretch>
                          <a:fillRect/>
                        </a:stretch>
                      </p:blipFill>
                      <p:spPr bwMode="auto">
                        <a:xfrm>
                          <a:off x="2995" y="816"/>
                          <a:ext cx="2717" cy="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55302" name="Text Box 6"/>
          <p:cNvSpPr txBox="1">
            <a:spLocks noChangeArrowheads="1"/>
          </p:cNvSpPr>
          <p:nvPr/>
        </p:nvSpPr>
        <p:spPr bwMode="auto">
          <a:xfrm>
            <a:off x="593725" y="5349875"/>
            <a:ext cx="8756650" cy="400050"/>
          </a:xfrm>
          <a:prstGeom prst="rect">
            <a:avLst/>
          </a:prstGeom>
          <a:noFill/>
          <a:ln w="12700">
            <a:noFill/>
            <a:miter lim="800000"/>
            <a:headEnd/>
            <a:tailEnd/>
          </a:ln>
        </p:spPr>
        <p:txBody>
          <a:bodyPr wrap="none" anchor="ctr">
            <a:prstTxWarp prst="textNoShape">
              <a:avLst/>
            </a:prstTxWarp>
            <a:spAutoFit/>
          </a:bodyPr>
          <a:lstStyle/>
          <a:p>
            <a:r>
              <a:rPr lang="en-US" sz="2000"/>
              <a:t>H. Jeong, S.P. Mason, A.-L. Barabasi, Z.N. Oltvai, Nature 411, 41-42 (2001)</a:t>
            </a:r>
            <a:endParaRPr lang="en-US"/>
          </a:p>
        </p:txBody>
      </p:sp>
      <p:graphicFrame>
        <p:nvGraphicFramePr>
          <p:cNvPr id="388103" name="Object 2"/>
          <p:cNvGraphicFramePr>
            <a:graphicFrameLocks noChangeAspect="1"/>
          </p:cNvGraphicFramePr>
          <p:nvPr/>
        </p:nvGraphicFramePr>
        <p:xfrm>
          <a:off x="3886200" y="698500"/>
          <a:ext cx="5181600" cy="4298950"/>
        </p:xfrm>
        <a:graphic>
          <a:graphicData uri="http://schemas.openxmlformats.org/presentationml/2006/ole">
            <mc:AlternateContent xmlns:mc="http://schemas.openxmlformats.org/markup-compatibility/2006">
              <mc:Choice xmlns:v="urn:schemas-microsoft-com:vml" Requires="v">
                <p:oleObj name="Photo Editor Photo" r:id="rId6" imgW="6314286" imgH="6287378" progId="">
                  <p:embed/>
                </p:oleObj>
              </mc:Choice>
              <mc:Fallback>
                <p:oleObj name="Photo Editor Photo" r:id="rId6" imgW="6314286" imgH="6287378" progId="">
                  <p:embed/>
                  <p:pic>
                    <p:nvPicPr>
                      <p:cNvPr id="38810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698500"/>
                        <a:ext cx="5181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5303" name="Rectangle 8"/>
          <p:cNvSpPr>
            <a:spLocks noGrp="1" noChangeArrowheads="1"/>
          </p:cNvSpPr>
          <p:nvPr>
            <p:ph type="title" idx="4294967295"/>
          </p:nvPr>
        </p:nvSpPr>
        <p:spPr>
          <a:xfrm>
            <a:off x="685800" y="-1143000"/>
            <a:ext cx="7772400" cy="952500"/>
          </a:xfrm>
        </p:spPr>
        <p:txBody>
          <a:bodyPr/>
          <a:lstStyle/>
          <a:p>
            <a:r>
              <a:rPr lang="en-US">
                <a:ea typeface="ＭＳ Ｐゴシック" pitchFamily="-111" charset="-128"/>
                <a:cs typeface="ＭＳ Ｐゴシック" pitchFamily="-111" charset="-128"/>
              </a:rPr>
              <a:t>Prot P(k)</a:t>
            </a:r>
          </a:p>
        </p:txBody>
      </p:sp>
      <p:sp>
        <p:nvSpPr>
          <p:cNvPr id="55304" name="Text Box 9"/>
          <p:cNvSpPr txBox="1">
            <a:spLocks noChangeAspect="1" noChangeArrowheads="1"/>
          </p:cNvSpPr>
          <p:nvPr/>
        </p:nvSpPr>
        <p:spPr bwMode="auto">
          <a:xfrm>
            <a:off x="0" y="952500"/>
            <a:ext cx="4876800" cy="538163"/>
          </a:xfrm>
          <a:prstGeom prst="rect">
            <a:avLst/>
          </a:prstGeom>
          <a:noFill/>
          <a:ln w="9525">
            <a:noFill/>
            <a:miter lim="800000"/>
            <a:headEnd/>
            <a:tailEnd/>
          </a:ln>
        </p:spPr>
        <p:txBody>
          <a:bodyPr>
            <a:prstTxWarp prst="textNoShape">
              <a:avLst/>
            </a:prstTxWarp>
            <a:spAutoFit/>
          </a:bodyPr>
          <a:lstStyle/>
          <a:p>
            <a:pPr>
              <a:lnSpc>
                <a:spcPct val="70000"/>
              </a:lnSpc>
            </a:pPr>
            <a:r>
              <a:rPr lang="en-US" sz="2000" u="sng">
                <a:solidFill>
                  <a:srgbClr val="0000FF"/>
                </a:solidFill>
              </a:rPr>
              <a:t>Nodes</a:t>
            </a:r>
            <a:r>
              <a:rPr lang="en-US" sz="2000"/>
              <a:t>: </a:t>
            </a:r>
            <a:r>
              <a:rPr lang="en-US"/>
              <a:t>proteins                         </a:t>
            </a:r>
          </a:p>
          <a:p>
            <a:pPr>
              <a:lnSpc>
                <a:spcPct val="70000"/>
              </a:lnSpc>
            </a:pPr>
            <a:r>
              <a:rPr lang="en-US" sz="2000" u="sng">
                <a:solidFill>
                  <a:srgbClr val="008000"/>
                </a:solidFill>
              </a:rPr>
              <a:t>Links</a:t>
            </a:r>
            <a:r>
              <a:rPr lang="en-US" sz="2000"/>
              <a:t>: </a:t>
            </a:r>
            <a:r>
              <a:rPr lang="en-US"/>
              <a:t>physical interactions-binding </a:t>
            </a:r>
            <a:endParaRPr lang="en-US" sz="2000"/>
          </a:p>
        </p:txBody>
      </p:sp>
      <p:sp>
        <p:nvSpPr>
          <p:cNvPr id="5530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TOPOLOGY OF THE PROTEIN NETWORK</a:t>
            </a:r>
          </a:p>
        </p:txBody>
      </p:sp>
    </p:spTree>
    <p:extLst>
      <p:ext uri="{BB962C8B-B14F-4D97-AF65-F5344CB8AC3E}">
        <p14:creationId xmlns:p14="http://schemas.microsoft.com/office/powerpoint/2010/main" val="36856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8103"/>
                                        </p:tgtEl>
                                        <p:attrNameLst>
                                          <p:attrName>style.visibility</p:attrName>
                                        </p:attrNameLst>
                                      </p:cBhvr>
                                      <p:to>
                                        <p:strVal val="visible"/>
                                      </p:to>
                                    </p:set>
                                    <p:anim calcmode="lin" valueType="num">
                                      <p:cBhvr>
                                        <p:cTn id="7" dur="500" fill="hold"/>
                                        <p:tgtEl>
                                          <p:spTgt spid="388103"/>
                                        </p:tgtEl>
                                        <p:attrNameLst>
                                          <p:attrName>ppt_w</p:attrName>
                                        </p:attrNameLst>
                                      </p:cBhvr>
                                      <p:tavLst>
                                        <p:tav tm="0">
                                          <p:val>
                                            <p:fltVal val="0"/>
                                          </p:val>
                                        </p:tav>
                                        <p:tav tm="100000">
                                          <p:val>
                                            <p:strVal val="#ppt_w"/>
                                          </p:val>
                                        </p:tav>
                                      </p:tavLst>
                                    </p:anim>
                                    <p:anim calcmode="lin" valueType="num">
                                      <p:cBhvr>
                                        <p:cTn id="8" dur="500" fill="hold"/>
                                        <p:tgtEl>
                                          <p:spTgt spid="3881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2134225"/>
            <a:ext cx="9144000" cy="1446550"/>
          </a:xfrm>
          <a:prstGeom prst="rect">
            <a:avLst/>
          </a:prstGeom>
          <a:noFill/>
        </p:spPr>
        <p:txBody>
          <a:bodyPr wrap="square" rtlCol="0">
            <a:spAutoFit/>
          </a:bodyPr>
          <a:lstStyle/>
          <a:p>
            <a:pPr algn="ctr"/>
            <a:r>
              <a:rPr lang="en-US" sz="4400" dirty="0">
                <a:latin typeface="Trajan Pro"/>
                <a:cs typeface="Trajan Pro"/>
              </a:rPr>
              <a:t>The meaning of scale-free</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4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7"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66638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56322" name="Picture 2"/>
          <p:cNvPicPr>
            <a:picLocks noChangeAspect="1" noChangeArrowheads="1"/>
          </p:cNvPicPr>
          <p:nvPr/>
        </p:nvPicPr>
        <p:blipFill>
          <a:blip r:embed="rId2"/>
          <a:srcRect/>
          <a:stretch>
            <a:fillRect/>
          </a:stretch>
        </p:blipFill>
        <p:spPr bwMode="auto">
          <a:xfrm>
            <a:off x="1066800" y="3746500"/>
            <a:ext cx="2819400" cy="1495425"/>
          </a:xfrm>
          <a:prstGeom prst="rect">
            <a:avLst/>
          </a:prstGeom>
          <a:noFill/>
          <a:ln w="12700">
            <a:noFill/>
            <a:miter lim="800000"/>
            <a:headEnd/>
            <a:tailEnd/>
          </a:ln>
        </p:spPr>
      </p:pic>
      <p:pic>
        <p:nvPicPr>
          <p:cNvPr id="56323" name="Picture 3" descr="map_full"/>
          <p:cNvPicPr>
            <a:picLocks noChangeAspect="1" noChangeArrowheads="1"/>
          </p:cNvPicPr>
          <p:nvPr/>
        </p:nvPicPr>
        <p:blipFill>
          <a:blip r:embed="rId3"/>
          <a:srcRect/>
          <a:stretch>
            <a:fillRect/>
          </a:stretch>
        </p:blipFill>
        <p:spPr bwMode="auto">
          <a:xfrm>
            <a:off x="228600" y="203200"/>
            <a:ext cx="4724400" cy="3606800"/>
          </a:xfrm>
          <a:prstGeom prst="rect">
            <a:avLst/>
          </a:prstGeom>
          <a:noFill/>
          <a:ln w="9525">
            <a:noFill/>
            <a:miter lim="800000"/>
            <a:headEnd/>
            <a:tailEnd/>
          </a:ln>
        </p:spPr>
      </p:pic>
      <p:sp>
        <p:nvSpPr>
          <p:cNvPr id="56324" name="Text Box 4"/>
          <p:cNvSpPr txBox="1">
            <a:spLocks noChangeArrowheads="1"/>
          </p:cNvSpPr>
          <p:nvPr/>
        </p:nvSpPr>
        <p:spPr bwMode="auto">
          <a:xfrm>
            <a:off x="0" y="0"/>
            <a:ext cx="1368425" cy="369888"/>
          </a:xfrm>
          <a:prstGeom prst="rect">
            <a:avLst/>
          </a:prstGeom>
          <a:noFill/>
          <a:ln w="12700">
            <a:noFill/>
            <a:miter lim="800000"/>
            <a:headEnd/>
            <a:tailEnd/>
          </a:ln>
        </p:spPr>
        <p:txBody>
          <a:bodyPr wrap="none">
            <a:prstTxWarp prst="textNoShape">
              <a:avLst/>
            </a:prstTxWarp>
            <a:spAutoFit/>
          </a:bodyPr>
          <a:lstStyle/>
          <a:p>
            <a:r>
              <a:rPr lang="en-US" i="1">
                <a:solidFill>
                  <a:srgbClr val="CC0000"/>
                </a:solidFill>
              </a:rPr>
              <a:t>C. Elegans</a:t>
            </a:r>
          </a:p>
        </p:txBody>
      </p:sp>
      <p:sp>
        <p:nvSpPr>
          <p:cNvPr id="56325" name="Text Box 5"/>
          <p:cNvSpPr txBox="1">
            <a:spLocks noChangeArrowheads="1"/>
          </p:cNvSpPr>
          <p:nvPr/>
        </p:nvSpPr>
        <p:spPr bwMode="auto">
          <a:xfrm>
            <a:off x="1265238" y="5334000"/>
            <a:ext cx="2392362" cy="369888"/>
          </a:xfrm>
          <a:prstGeom prst="rect">
            <a:avLst/>
          </a:prstGeom>
          <a:noFill/>
          <a:ln w="12700">
            <a:noFill/>
            <a:miter lim="800000"/>
            <a:headEnd/>
            <a:tailEnd/>
          </a:ln>
        </p:spPr>
        <p:txBody>
          <a:bodyPr wrap="none">
            <a:prstTxWarp prst="textNoShape">
              <a:avLst/>
            </a:prstTxWarp>
            <a:spAutoFit/>
          </a:bodyPr>
          <a:lstStyle/>
          <a:p>
            <a:r>
              <a:rPr lang="en-US"/>
              <a:t>Li </a:t>
            </a:r>
            <a:r>
              <a:rPr lang="en-US" i="1"/>
              <a:t>et al.</a:t>
            </a:r>
            <a:r>
              <a:rPr lang="en-US"/>
              <a:t> Science 2004</a:t>
            </a:r>
          </a:p>
        </p:txBody>
      </p:sp>
      <p:grpSp>
        <p:nvGrpSpPr>
          <p:cNvPr id="2" name="Group 6"/>
          <p:cNvGrpSpPr>
            <a:grpSpLocks/>
          </p:cNvGrpSpPr>
          <p:nvPr/>
        </p:nvGrpSpPr>
        <p:grpSpPr bwMode="auto">
          <a:xfrm>
            <a:off x="4638675" y="0"/>
            <a:ext cx="4581525" cy="5481610"/>
            <a:chOff x="2922" y="0"/>
            <a:chExt cx="2886" cy="4143"/>
          </a:xfrm>
        </p:grpSpPr>
        <p:pic>
          <p:nvPicPr>
            <p:cNvPr id="56327" name="Picture 7"/>
            <p:cNvPicPr>
              <a:picLocks noChangeAspect="1" noChangeArrowheads="1"/>
            </p:cNvPicPr>
            <p:nvPr/>
          </p:nvPicPr>
          <p:blipFill>
            <a:blip r:embed="rId4"/>
            <a:srcRect/>
            <a:stretch>
              <a:fillRect/>
            </a:stretch>
          </p:blipFill>
          <p:spPr bwMode="auto">
            <a:xfrm>
              <a:off x="3648" y="2880"/>
              <a:ext cx="1680" cy="1056"/>
            </a:xfrm>
            <a:prstGeom prst="rect">
              <a:avLst/>
            </a:prstGeom>
            <a:noFill/>
            <a:ln w="12700">
              <a:noFill/>
              <a:miter lim="800000"/>
              <a:headEnd/>
              <a:tailEnd/>
            </a:ln>
          </p:spPr>
        </p:pic>
        <p:pic>
          <p:nvPicPr>
            <p:cNvPr id="56328" name="Picture 8"/>
            <p:cNvPicPr>
              <a:picLocks noChangeAspect="1" noChangeArrowheads="1"/>
            </p:cNvPicPr>
            <p:nvPr/>
          </p:nvPicPr>
          <p:blipFill>
            <a:blip r:embed="rId5"/>
            <a:srcRect/>
            <a:stretch>
              <a:fillRect/>
            </a:stretch>
          </p:blipFill>
          <p:spPr bwMode="auto">
            <a:xfrm>
              <a:off x="3168" y="146"/>
              <a:ext cx="2640" cy="2608"/>
            </a:xfrm>
            <a:prstGeom prst="rect">
              <a:avLst/>
            </a:prstGeom>
            <a:noFill/>
            <a:ln w="12700">
              <a:noFill/>
              <a:miter lim="800000"/>
              <a:headEnd/>
              <a:tailEnd/>
            </a:ln>
          </p:spPr>
        </p:pic>
        <p:sp>
          <p:nvSpPr>
            <p:cNvPr id="56329" name="Text Box 9"/>
            <p:cNvSpPr txBox="1">
              <a:spLocks noChangeArrowheads="1"/>
            </p:cNvSpPr>
            <p:nvPr/>
          </p:nvSpPr>
          <p:spPr bwMode="auto">
            <a:xfrm>
              <a:off x="2922" y="0"/>
              <a:ext cx="1048" cy="279"/>
            </a:xfrm>
            <a:prstGeom prst="rect">
              <a:avLst/>
            </a:prstGeom>
            <a:noFill/>
            <a:ln w="12700">
              <a:noFill/>
              <a:miter lim="800000"/>
              <a:headEnd/>
              <a:tailEnd/>
            </a:ln>
          </p:spPr>
          <p:txBody>
            <a:bodyPr wrap="none">
              <a:prstTxWarp prst="textNoShape">
                <a:avLst/>
              </a:prstTxWarp>
              <a:spAutoFit/>
            </a:bodyPr>
            <a:lstStyle/>
            <a:p>
              <a:r>
                <a:rPr lang="en-US" i="1">
                  <a:solidFill>
                    <a:srgbClr val="CC0000"/>
                  </a:solidFill>
                </a:rPr>
                <a:t>Drosophila M.</a:t>
              </a:r>
            </a:p>
          </p:txBody>
        </p:sp>
        <p:sp>
          <p:nvSpPr>
            <p:cNvPr id="56330" name="Text Box 10"/>
            <p:cNvSpPr txBox="1">
              <a:spLocks noChangeArrowheads="1"/>
            </p:cNvSpPr>
            <p:nvPr/>
          </p:nvSpPr>
          <p:spPr bwMode="auto">
            <a:xfrm>
              <a:off x="3735" y="3864"/>
              <a:ext cx="1660" cy="279"/>
            </a:xfrm>
            <a:prstGeom prst="rect">
              <a:avLst/>
            </a:prstGeom>
            <a:noFill/>
            <a:ln w="12700">
              <a:noFill/>
              <a:miter lim="800000"/>
              <a:headEnd/>
              <a:tailEnd/>
            </a:ln>
          </p:spPr>
          <p:txBody>
            <a:bodyPr wrap="none">
              <a:prstTxWarp prst="textNoShape">
                <a:avLst/>
              </a:prstTxWarp>
              <a:spAutoFit/>
            </a:bodyPr>
            <a:lstStyle/>
            <a:p>
              <a:r>
                <a:rPr lang="en-US" dirty="0" err="1"/>
                <a:t>Giot</a:t>
              </a:r>
              <a:r>
                <a:rPr lang="en-US" dirty="0"/>
                <a:t> </a:t>
              </a:r>
              <a:r>
                <a:rPr lang="en-US" i="1" dirty="0"/>
                <a:t>et al.</a:t>
              </a:r>
              <a:r>
                <a:rPr lang="en-US" dirty="0"/>
                <a:t> Science 2003</a:t>
              </a:r>
            </a:p>
          </p:txBody>
        </p:sp>
      </p:grpSp>
      <p:sp>
        <p:nvSpPr>
          <p:cNvPr id="11"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112251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2123658"/>
          </a:xfrm>
          <a:prstGeom prst="rect">
            <a:avLst/>
          </a:prstGeom>
          <a:noFill/>
        </p:spPr>
        <p:txBody>
          <a:bodyPr wrap="square" rtlCol="0">
            <a:spAutoFit/>
          </a:bodyPr>
          <a:lstStyle/>
          <a:p>
            <a:pPr algn="ctr"/>
            <a:r>
              <a:rPr lang="en-US" sz="4400" dirty="0">
                <a:latin typeface="Trajan Pro"/>
                <a:cs typeface="Trajan Pro"/>
              </a:rPr>
              <a:t>Growth and preferential attachment</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346456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Text Box 13"/>
          <p:cNvSpPr txBox="1">
            <a:spLocks noChangeArrowheads="1"/>
          </p:cNvSpPr>
          <p:nvPr/>
        </p:nvSpPr>
        <p:spPr bwMode="auto">
          <a:xfrm>
            <a:off x="122238" y="52244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dirty="0">
                <a:solidFill>
                  <a:srgbClr val="000000"/>
                </a:solidFill>
                <a:latin typeface="Helvetica" pitchFamily="-84" charset="0"/>
                <a:ea typeface="Arial" pitchFamily="-84" charset="0"/>
                <a:cs typeface="Arial" pitchFamily="-84" charset="0"/>
              </a:rPr>
              <a:t>[1] A.-</a:t>
            </a:r>
            <a:r>
              <a:rPr lang="en-US" sz="1200" dirty="0" err="1">
                <a:solidFill>
                  <a:srgbClr val="000000"/>
                </a:solidFill>
                <a:latin typeface="Helvetica" pitchFamily="-84" charset="0"/>
                <a:ea typeface="Arial" pitchFamily="-84" charset="0"/>
                <a:cs typeface="Arial" pitchFamily="-84" charset="0"/>
              </a:rPr>
              <a:t>L.Barabási</a:t>
            </a:r>
            <a:r>
              <a:rPr lang="en-US" sz="1200" dirty="0">
                <a:solidFill>
                  <a:srgbClr val="000000"/>
                </a:solidFill>
                <a:latin typeface="Helvetica" pitchFamily="-84" charset="0"/>
                <a:ea typeface="Arial" pitchFamily="-84" charset="0"/>
                <a:cs typeface="Arial" pitchFamily="-84" charset="0"/>
              </a:rPr>
              <a:t>, R. Albert and H. </a:t>
            </a:r>
            <a:r>
              <a:rPr lang="en-US" sz="1200" dirty="0" err="1">
                <a:solidFill>
                  <a:srgbClr val="000000"/>
                </a:solidFill>
                <a:latin typeface="Helvetica" pitchFamily="-84" charset="0"/>
                <a:ea typeface="Arial" pitchFamily="-84" charset="0"/>
                <a:cs typeface="Arial" pitchFamily="-84" charset="0"/>
              </a:rPr>
              <a:t>Jeong</a:t>
            </a:r>
            <a:r>
              <a:rPr lang="en-US" sz="1200" dirty="0">
                <a:solidFill>
                  <a:srgbClr val="000000"/>
                </a:solidFill>
                <a:latin typeface="Helvetica" pitchFamily="-84" charset="0"/>
                <a:ea typeface="Arial" pitchFamily="-84" charset="0"/>
                <a:cs typeface="Arial" pitchFamily="-84" charset="0"/>
              </a:rPr>
              <a:t>, </a:t>
            </a:r>
            <a:r>
              <a:rPr lang="en-US" sz="1200" i="1" dirty="0">
                <a:solidFill>
                  <a:srgbClr val="000000"/>
                </a:solidFill>
                <a:latin typeface="Helvetica" pitchFamily="-84" charset="0"/>
                <a:ea typeface="Arial" pitchFamily="-84" charset="0"/>
                <a:cs typeface="Arial" pitchFamily="-84" charset="0"/>
              </a:rPr>
              <a:t>Physica </a:t>
            </a:r>
            <a:r>
              <a:rPr lang="en-US" sz="1200" dirty="0">
                <a:solidFill>
                  <a:srgbClr val="000000"/>
                </a:solidFill>
                <a:latin typeface="Helvetica" pitchFamily="-84" charset="0"/>
                <a:ea typeface="Arial" pitchFamily="-84" charset="0"/>
                <a:cs typeface="Arial" pitchFamily="-84" charset="0"/>
              </a:rPr>
              <a:t>A </a:t>
            </a:r>
            <a:r>
              <a:rPr lang="en-US" sz="1200" b="1" dirty="0">
                <a:solidFill>
                  <a:srgbClr val="000000"/>
                </a:solidFill>
                <a:latin typeface="Helvetica" pitchFamily="-84" charset="0"/>
                <a:ea typeface="Arial" pitchFamily="-84" charset="0"/>
                <a:cs typeface="Arial" pitchFamily="-84" charset="0"/>
              </a:rPr>
              <a:t>272,</a:t>
            </a:r>
            <a:r>
              <a:rPr lang="en-US" sz="1200" dirty="0">
                <a:solidFill>
                  <a:srgbClr val="000000"/>
                </a:solidFill>
                <a:latin typeface="Helvetica" pitchFamily="-84" charset="0"/>
                <a:ea typeface="Arial" pitchFamily="-84" charset="0"/>
                <a:cs typeface="Arial" pitchFamily="-84" charset="0"/>
              </a:rPr>
              <a:t> 173 (1999)</a:t>
            </a:r>
          </a:p>
        </p:txBody>
      </p:sp>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37899" name="Subtitle 2"/>
          <p:cNvSpPr txBox="1">
            <a:spLocks/>
          </p:cNvSpPr>
          <p:nvPr/>
        </p:nvSpPr>
        <p:spPr bwMode="auto">
          <a:xfrm>
            <a:off x="-3810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Barabasi-Albert model Definition</a:t>
            </a:r>
          </a:p>
        </p:txBody>
      </p:sp>
      <p:sp>
        <p:nvSpPr>
          <p:cNvPr id="2" name="TextBox 1">
            <a:extLst>
              <a:ext uri="{FF2B5EF4-FFF2-40B4-BE49-F238E27FC236}">
                <a16:creationId xmlns:a16="http://schemas.microsoft.com/office/drawing/2014/main" id="{CD94D2CE-6B4F-4F9D-B0D1-6799CAADF24C}"/>
              </a:ext>
            </a:extLst>
          </p:cNvPr>
          <p:cNvSpPr txBox="1"/>
          <p:nvPr/>
        </p:nvSpPr>
        <p:spPr>
          <a:xfrm>
            <a:off x="-38100" y="586009"/>
            <a:ext cx="9341019" cy="4524315"/>
          </a:xfrm>
          <a:prstGeom prst="rect">
            <a:avLst/>
          </a:prstGeom>
          <a:noFill/>
        </p:spPr>
        <p:txBody>
          <a:bodyPr wrap="none" rtlCol="0">
            <a:spAutoFit/>
          </a:bodyPr>
          <a:lstStyle/>
          <a:p>
            <a:r>
              <a:rPr lang="en-US" dirty="0"/>
              <a:t>The recognition that growth and preferential attachment coexist in real networks has </a:t>
            </a:r>
          </a:p>
          <a:p>
            <a:r>
              <a:rPr lang="en-US" dirty="0"/>
              <a:t>inspired a minimal model called the </a:t>
            </a:r>
            <a:r>
              <a:rPr lang="en-US" b="1" dirty="0" err="1">
                <a:solidFill>
                  <a:srgbClr val="C00000"/>
                </a:solidFill>
              </a:rPr>
              <a:t>Barabási</a:t>
            </a:r>
            <a:r>
              <a:rPr lang="en-US" b="1" dirty="0">
                <a:solidFill>
                  <a:srgbClr val="C00000"/>
                </a:solidFill>
              </a:rPr>
              <a:t>-Albert model (BA model), </a:t>
            </a:r>
            <a:r>
              <a:rPr lang="en-US" dirty="0"/>
              <a:t>which </a:t>
            </a:r>
          </a:p>
          <a:p>
            <a:r>
              <a:rPr lang="en-US" dirty="0"/>
              <a:t>generates </a:t>
            </a:r>
            <a:r>
              <a:rPr lang="en-US" dirty="0">
                <a:solidFill>
                  <a:srgbClr val="C00000"/>
                </a:solidFill>
              </a:rPr>
              <a:t>scale-free networks </a:t>
            </a:r>
            <a:r>
              <a:rPr lang="en-US" dirty="0"/>
              <a:t>[1], defined as follows:</a:t>
            </a:r>
          </a:p>
          <a:p>
            <a:endParaRPr lang="en-US" dirty="0"/>
          </a:p>
          <a:p>
            <a:r>
              <a:rPr lang="en-US" dirty="0"/>
              <a:t>We start with </a:t>
            </a:r>
            <a:r>
              <a:rPr lang="en-US" i="1" dirty="0"/>
              <a:t>m</a:t>
            </a:r>
            <a:r>
              <a:rPr lang="en-US" i="1" baseline="-25000" dirty="0"/>
              <a:t>0</a:t>
            </a:r>
            <a:r>
              <a:rPr lang="en-US" dirty="0"/>
              <a:t> nodes, the links between which are chosen arbitrarily, as long as each </a:t>
            </a:r>
          </a:p>
          <a:p>
            <a:r>
              <a:rPr lang="en-US" dirty="0"/>
              <a:t>node has at least one link. The network develops following two steps:</a:t>
            </a:r>
          </a:p>
          <a:p>
            <a:endParaRPr lang="en-US" dirty="0"/>
          </a:p>
          <a:p>
            <a:pPr marL="342900" indent="-342900">
              <a:buAutoNum type="arabicPeriod"/>
            </a:pPr>
            <a:r>
              <a:rPr lang="en-US" b="1" dirty="0">
                <a:solidFill>
                  <a:srgbClr val="C00000"/>
                </a:solidFill>
              </a:rPr>
              <a:t>Growth:</a:t>
            </a:r>
            <a:r>
              <a:rPr lang="en-US" b="1" dirty="0"/>
              <a:t> </a:t>
            </a:r>
            <a:r>
              <a:rPr lang="en-US" dirty="0"/>
              <a:t>at each timestep we add a new node with </a:t>
            </a:r>
            <a:r>
              <a:rPr lang="en-US" i="1" dirty="0"/>
              <a:t>m</a:t>
            </a:r>
            <a:r>
              <a:rPr lang="en-US" dirty="0"/>
              <a:t> (</a:t>
            </a:r>
            <a:r>
              <a:rPr lang="en-US" i="1" dirty="0"/>
              <a:t>≤ m</a:t>
            </a:r>
            <a:r>
              <a:rPr lang="en-US" i="1" baseline="-25000" dirty="0"/>
              <a:t>0</a:t>
            </a:r>
            <a:r>
              <a:rPr lang="en-US" dirty="0"/>
              <a:t>) links that connect the </a:t>
            </a:r>
          </a:p>
          <a:p>
            <a:r>
              <a:rPr lang="en-US" dirty="0"/>
              <a:t>      new node to </a:t>
            </a:r>
            <a:r>
              <a:rPr lang="en-US" i="1" dirty="0"/>
              <a:t>m</a:t>
            </a:r>
            <a:r>
              <a:rPr lang="en-US" dirty="0"/>
              <a:t> nodes already in the network. </a:t>
            </a:r>
          </a:p>
          <a:p>
            <a:pPr marL="342900" indent="-342900">
              <a:buFont typeface="+mj-lt"/>
              <a:buAutoNum type="arabicPeriod" startAt="2"/>
            </a:pPr>
            <a:r>
              <a:rPr lang="en-US" b="1" dirty="0">
                <a:solidFill>
                  <a:srgbClr val="C00000"/>
                </a:solidFill>
              </a:rPr>
              <a:t>Preferential attachment: </a:t>
            </a:r>
            <a:r>
              <a:rPr lang="en-US" b="1" dirty="0"/>
              <a:t>t</a:t>
            </a:r>
            <a:r>
              <a:rPr lang="en-US" dirty="0"/>
              <a:t>he probability </a:t>
            </a:r>
            <a:r>
              <a:rPr lang="en-US" i="1" dirty="0"/>
              <a:t>Π(k)</a:t>
            </a:r>
            <a:r>
              <a:rPr lang="en-US" dirty="0"/>
              <a:t> that a link of the new node connects to </a:t>
            </a:r>
          </a:p>
          <a:p>
            <a:r>
              <a:rPr lang="en-US" dirty="0"/>
              <a:t>      node </a:t>
            </a:r>
            <a:r>
              <a:rPr lang="en-US" i="1" dirty="0"/>
              <a:t>i</a:t>
            </a:r>
            <a:r>
              <a:rPr lang="en-US" dirty="0"/>
              <a:t> depends on the degree </a:t>
            </a:r>
            <a:r>
              <a:rPr lang="en-US" i="1" dirty="0"/>
              <a:t>k</a:t>
            </a:r>
            <a:r>
              <a:rPr lang="en-US" i="1" baseline="-25000" dirty="0"/>
              <a:t>i</a:t>
            </a:r>
            <a:r>
              <a:rPr lang="en-US" dirty="0"/>
              <a:t> as </a:t>
            </a:r>
            <a:r>
              <a:rPr lang="en-US" i="1" dirty="0"/>
              <a:t>Π(k</a:t>
            </a:r>
            <a:r>
              <a:rPr lang="en-US" i="1" baseline="-25000" dirty="0"/>
              <a:t>i</a:t>
            </a:r>
            <a:r>
              <a:rPr lang="en-US" i="1" dirty="0"/>
              <a:t>)=</a:t>
            </a:r>
            <a:r>
              <a:rPr lang="en-US" i="1" dirty="0" err="1"/>
              <a:t>k</a:t>
            </a:r>
            <a:r>
              <a:rPr lang="en-US" i="1" baseline="-25000" dirty="0" err="1"/>
              <a:t>i</a:t>
            </a:r>
            <a:r>
              <a:rPr lang="en-US" i="1" dirty="0" err="1"/>
              <a:t>∑</a:t>
            </a:r>
            <a:r>
              <a:rPr lang="en-US" i="1" baseline="-25000" dirty="0" err="1"/>
              <a:t>j</a:t>
            </a:r>
            <a:r>
              <a:rPr lang="en-US" i="1" baseline="-25000" dirty="0"/>
              <a:t> </a:t>
            </a:r>
            <a:r>
              <a:rPr lang="en-US" i="1" dirty="0" err="1"/>
              <a:t>k</a:t>
            </a:r>
            <a:r>
              <a:rPr lang="en-US" i="1" baseline="-25000" dirty="0" err="1"/>
              <a:t>j</a:t>
            </a:r>
            <a:endParaRPr lang="en-US" i="1" baseline="-25000" dirty="0"/>
          </a:p>
          <a:p>
            <a:endParaRPr lang="en-US" dirty="0"/>
          </a:p>
          <a:p>
            <a:r>
              <a:rPr lang="en-US" dirty="0">
                <a:solidFill>
                  <a:srgbClr val="C00000"/>
                </a:solidFill>
              </a:rPr>
              <a:t>Preferential attachment </a:t>
            </a:r>
            <a:r>
              <a:rPr lang="en-US" dirty="0"/>
              <a:t>is a probabilistic mechanism: a new node is free to connect to </a:t>
            </a:r>
          </a:p>
          <a:p>
            <a:r>
              <a:rPr lang="en-US" dirty="0"/>
              <a:t>any node in the network, whether it is a hub or has a single link. However, that if a new </a:t>
            </a:r>
          </a:p>
          <a:p>
            <a:r>
              <a:rPr lang="en-US" dirty="0"/>
              <a:t>node has a choice between a degree-two and a degree-four node, it is twice as likely that </a:t>
            </a:r>
          </a:p>
          <a:p>
            <a:r>
              <a:rPr lang="en-US" dirty="0"/>
              <a:t>it connects to the degree-four node. </a:t>
            </a:r>
          </a:p>
        </p:txBody>
      </p:sp>
    </p:spTree>
    <p:extLst>
      <p:ext uri="{BB962C8B-B14F-4D97-AF65-F5344CB8AC3E}">
        <p14:creationId xmlns:p14="http://schemas.microsoft.com/office/powerpoint/2010/main" val="319291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4				 Linearized Chord Diagram</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2" name="Picture 1"/>
          <p:cNvPicPr>
            <a:picLocks noChangeAspect="1"/>
          </p:cNvPicPr>
          <p:nvPr/>
        </p:nvPicPr>
        <p:blipFill>
          <a:blip r:embed="rId2"/>
          <a:stretch>
            <a:fillRect/>
          </a:stretch>
        </p:blipFill>
        <p:spPr>
          <a:xfrm>
            <a:off x="609600" y="1136650"/>
            <a:ext cx="4854864" cy="2393950"/>
          </a:xfrm>
          <a:prstGeom prst="rect">
            <a:avLst/>
          </a:prstGeom>
        </p:spPr>
      </p:pic>
      <p:pic>
        <p:nvPicPr>
          <p:cNvPr id="4" name="Picture 3"/>
          <p:cNvPicPr>
            <a:picLocks noChangeAspect="1"/>
          </p:cNvPicPr>
          <p:nvPr/>
        </p:nvPicPr>
        <p:blipFill>
          <a:blip r:embed="rId3"/>
          <a:stretch>
            <a:fillRect/>
          </a:stretch>
        </p:blipFill>
        <p:spPr>
          <a:xfrm>
            <a:off x="6337300" y="571500"/>
            <a:ext cx="2451100" cy="5133436"/>
          </a:xfrm>
          <a:prstGeom prst="rect">
            <a:avLst/>
          </a:prstGeom>
        </p:spPr>
      </p:pic>
      <p:pic>
        <p:nvPicPr>
          <p:cNvPr id="7" name="Picture 6"/>
          <p:cNvPicPr>
            <a:picLocks noChangeAspect="1"/>
          </p:cNvPicPr>
          <p:nvPr/>
        </p:nvPicPr>
        <p:blipFill>
          <a:blip r:embed="rId4"/>
          <a:stretch>
            <a:fillRect/>
          </a:stretch>
        </p:blipFill>
        <p:spPr>
          <a:xfrm>
            <a:off x="1785618" y="4241799"/>
            <a:ext cx="2621281" cy="1002255"/>
          </a:xfrm>
          <a:prstGeom prst="rect">
            <a:avLst/>
          </a:prstGeom>
        </p:spPr>
      </p:pic>
      <p:sp>
        <p:nvSpPr>
          <p:cNvPr id="6" name="Rectangle 5"/>
          <p:cNvSpPr/>
          <p:nvPr/>
        </p:nvSpPr>
        <p:spPr>
          <a:xfrm>
            <a:off x="7937500" y="2489200"/>
            <a:ext cx="609600" cy="406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2489200"/>
            <a:ext cx="437978" cy="360116"/>
          </a:xfrm>
          <a:prstGeom prst="rect">
            <a:avLst/>
          </a:prstGeom>
        </p:spPr>
      </p:pic>
      <p:sp>
        <p:nvSpPr>
          <p:cNvPr id="9" name="TextBox 8"/>
          <p:cNvSpPr txBox="1"/>
          <p:nvPr/>
        </p:nvSpPr>
        <p:spPr>
          <a:xfrm>
            <a:off x="1168390" y="3742262"/>
            <a:ext cx="4044697" cy="369332"/>
          </a:xfrm>
          <a:prstGeom prst="rect">
            <a:avLst/>
          </a:prstGeom>
          <a:noFill/>
        </p:spPr>
        <p:txBody>
          <a:bodyPr wrap="none" rtlCol="0">
            <a:spAutoFit/>
          </a:bodyPr>
          <a:lstStyle/>
          <a:p>
            <a:r>
              <a:rPr lang="en-US" dirty="0">
                <a:solidFill>
                  <a:srgbClr val="C00000"/>
                </a:solidFill>
              </a:rPr>
              <a:t>One possible definition with self-loops</a:t>
            </a:r>
          </a:p>
        </p:txBody>
      </p:sp>
      <p:sp>
        <p:nvSpPr>
          <p:cNvPr id="10" name="TextBox 9"/>
          <p:cNvSpPr txBox="1"/>
          <p:nvPr/>
        </p:nvSpPr>
        <p:spPr>
          <a:xfrm>
            <a:off x="7103533" y="711200"/>
            <a:ext cx="2100255" cy="830997"/>
          </a:xfrm>
          <a:prstGeom prst="rect">
            <a:avLst/>
          </a:prstGeom>
          <a:noFill/>
        </p:spPr>
        <p:txBody>
          <a:bodyPr wrap="none" rtlCol="0">
            <a:spAutoFit/>
          </a:bodyPr>
          <a:lstStyle/>
          <a:p>
            <a:r>
              <a:rPr lang="en-US" sz="1600" dirty="0">
                <a:solidFill>
                  <a:srgbClr val="C00000"/>
                </a:solidFill>
              </a:rPr>
              <a:t>Possible evolution</a:t>
            </a:r>
          </a:p>
          <a:p>
            <a:r>
              <a:rPr lang="en-US" sz="1600" dirty="0">
                <a:solidFill>
                  <a:srgbClr val="C00000"/>
                </a:solidFill>
              </a:rPr>
              <a:t>paths with self-loops.</a:t>
            </a:r>
          </a:p>
          <a:p>
            <a:r>
              <a:rPr lang="en-US" sz="1600" dirty="0">
                <a:solidFill>
                  <a:srgbClr val="C00000"/>
                </a:solidFill>
              </a:rPr>
              <a:t>New node is red.</a:t>
            </a:r>
          </a:p>
        </p:txBody>
      </p:sp>
      <p:sp>
        <p:nvSpPr>
          <p:cNvPr id="11" name="Oval 10"/>
          <p:cNvSpPr/>
          <p:nvPr/>
        </p:nvSpPr>
        <p:spPr>
          <a:xfrm>
            <a:off x="6670963" y="1356258"/>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086599" y="2173554"/>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273878" y="2175147"/>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03533" y="3791453"/>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273877" y="4971526"/>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290038" y="3429775"/>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103533" y="1516328"/>
            <a:ext cx="833967" cy="3378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03533" y="1516328"/>
            <a:ext cx="0" cy="3378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103533" y="2895600"/>
            <a:ext cx="0" cy="160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103533" y="2895600"/>
            <a:ext cx="1050127" cy="160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103533" y="2895600"/>
            <a:ext cx="702734" cy="149013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0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1446550"/>
          </a:xfrm>
          <a:prstGeom prst="rect">
            <a:avLst/>
          </a:prstGeom>
          <a:noFill/>
        </p:spPr>
        <p:txBody>
          <a:bodyPr wrap="square" rtlCol="0">
            <a:spAutoFit/>
          </a:bodyPr>
          <a:lstStyle/>
          <a:p>
            <a:pPr algn="ctr"/>
            <a:r>
              <a:rPr lang="en-US" sz="4400" dirty="0">
                <a:latin typeface="Trajan Pro"/>
                <a:cs typeface="Trajan Pro"/>
              </a:rPr>
              <a:t>Degree dynamics</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4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218768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4"/>
          <p:cNvSpPr txBox="1">
            <a:spLocks noChangeArrowheads="1"/>
          </p:cNvSpPr>
          <p:nvPr/>
        </p:nvSpPr>
        <p:spPr bwMode="auto">
          <a:xfrm>
            <a:off x="6188075" y="4216400"/>
            <a:ext cx="2743200" cy="584200"/>
          </a:xfrm>
          <a:prstGeom prst="rect">
            <a:avLst/>
          </a:prstGeom>
          <a:noFill/>
          <a:ln w="9525">
            <a:noFill/>
            <a:miter lim="800000"/>
            <a:headEnd/>
            <a:tailEnd/>
          </a:ln>
        </p:spPr>
        <p:txBody>
          <a:bodyPr lIns="91407" tIns="45704" rIns="91407" bIns="45704">
            <a:prstTxWarp prst="textNoShape">
              <a:avLst/>
            </a:prstTxWarp>
            <a:spAutoFit/>
          </a:bodyPr>
          <a:lstStyle/>
          <a:p>
            <a:pPr algn="ctr">
              <a:spcBef>
                <a:spcPct val="50000"/>
              </a:spcBef>
            </a:pPr>
            <a:r>
              <a:rPr lang="en-US" sz="3200" b="1">
                <a:solidFill>
                  <a:srgbClr val="000000"/>
                </a:solidFill>
                <a:latin typeface="Times New Roman" pitchFamily="-84" charset="0"/>
                <a:ea typeface="Arial" pitchFamily="-84" charset="0"/>
                <a:cs typeface="Arial" pitchFamily="-84" charset="0"/>
                <a:sym typeface="Symbol" pitchFamily="-84" charset="2"/>
              </a:rPr>
              <a:t> </a:t>
            </a:r>
            <a:r>
              <a:rPr lang="en-US" sz="3200" b="1">
                <a:solidFill>
                  <a:srgbClr val="000000"/>
                </a:solidFill>
                <a:latin typeface="Times New Roman" pitchFamily="-84" charset="0"/>
                <a:ea typeface="Arial" pitchFamily="-84" charset="0"/>
                <a:cs typeface="Arial" pitchFamily="-84" charset="0"/>
              </a:rPr>
              <a:t>γ = 3</a:t>
            </a:r>
          </a:p>
        </p:txBody>
      </p:sp>
      <p:pic>
        <p:nvPicPr>
          <p:cNvPr id="30726" name="Object 10"/>
          <p:cNvPicPr>
            <a:picLocks noChangeAspect="1" noChangeArrowheads="1"/>
          </p:cNvPicPr>
          <p:nvPr/>
        </p:nvPicPr>
        <p:blipFill>
          <a:blip r:embed="rId3"/>
          <a:srcRect/>
          <a:stretch>
            <a:fillRect/>
          </a:stretch>
        </p:blipFill>
        <p:spPr bwMode="auto">
          <a:xfrm>
            <a:off x="892175" y="4125913"/>
            <a:ext cx="5295900" cy="750887"/>
          </a:xfrm>
          <a:prstGeom prst="rect">
            <a:avLst/>
          </a:prstGeom>
          <a:noFill/>
        </p:spPr>
      </p:pic>
      <p:sp>
        <p:nvSpPr>
          <p:cNvPr id="30730" name="Rectangle 11"/>
          <p:cNvSpPr>
            <a:spLocks noChangeArrowheads="1"/>
          </p:cNvSpPr>
          <p:nvPr/>
        </p:nvSpPr>
        <p:spPr bwMode="auto">
          <a:xfrm>
            <a:off x="6994525" y="4298950"/>
            <a:ext cx="1206500" cy="493713"/>
          </a:xfrm>
          <a:prstGeom prst="rect">
            <a:avLst/>
          </a:prstGeom>
          <a:noFill/>
          <a:ln w="38100">
            <a:solidFill>
              <a:srgbClr val="FF0000"/>
            </a:solidFill>
            <a:miter lim="800000"/>
            <a:headEnd/>
            <a:tailEnd/>
          </a:ln>
        </p:spPr>
        <p:txBody>
          <a:bodyPr anchor="ctr">
            <a:prstTxWarp prst="textNoShape">
              <a:avLst/>
            </a:prstTxWarp>
            <a:spAutoFit/>
          </a:bodyPr>
          <a:lstStyle/>
          <a:p>
            <a:pPr algn="ctr">
              <a:spcBef>
                <a:spcPct val="50000"/>
              </a:spcBef>
            </a:pPr>
            <a:endParaRPr lang="hu-HU" sz="2600">
              <a:solidFill>
                <a:srgbClr val="000000"/>
              </a:solidFill>
              <a:latin typeface="Times New Roman" pitchFamily="-84" charset="0"/>
              <a:ea typeface="Arial" pitchFamily="-84" charset="0"/>
              <a:cs typeface="Arial" pitchFamily="-84" charset="0"/>
            </a:endParaRPr>
          </a:p>
        </p:txBody>
      </p:sp>
      <p:sp>
        <p:nvSpPr>
          <p:cNvPr id="37897" name="Text Box 13"/>
          <p:cNvSpPr txBox="1">
            <a:spLocks noChangeArrowheads="1"/>
          </p:cNvSpPr>
          <p:nvPr/>
        </p:nvSpPr>
        <p:spPr bwMode="auto">
          <a:xfrm>
            <a:off x="122238" y="52244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rgbClr val="000000"/>
                </a:solidFill>
                <a:latin typeface="Helvetica" pitchFamily="-84" charset="0"/>
                <a:ea typeface="Arial" pitchFamily="-84" charset="0"/>
                <a:cs typeface="Arial" pitchFamily="-84" charset="0"/>
              </a:rPr>
              <a:t>A.-L.Barabási, R. Albert and H. Jeong, </a:t>
            </a:r>
            <a:r>
              <a:rPr lang="en-US" sz="1200" i="1">
                <a:solidFill>
                  <a:srgbClr val="000000"/>
                </a:solidFill>
                <a:latin typeface="Helvetica" pitchFamily="-84" charset="0"/>
                <a:ea typeface="Arial" pitchFamily="-84" charset="0"/>
                <a:cs typeface="Arial" pitchFamily="-84" charset="0"/>
              </a:rPr>
              <a:t>Physica </a:t>
            </a:r>
            <a:r>
              <a:rPr lang="en-US" sz="1200">
                <a:solidFill>
                  <a:srgbClr val="000000"/>
                </a:solidFill>
                <a:latin typeface="Helvetica" pitchFamily="-84" charset="0"/>
                <a:ea typeface="Arial" pitchFamily="-84" charset="0"/>
                <a:cs typeface="Arial" pitchFamily="-84" charset="0"/>
              </a:rPr>
              <a:t>A </a:t>
            </a:r>
            <a:r>
              <a:rPr lang="en-US" sz="1200" b="1">
                <a:solidFill>
                  <a:srgbClr val="000000"/>
                </a:solidFill>
                <a:latin typeface="Helvetica" pitchFamily="-84" charset="0"/>
                <a:ea typeface="Arial" pitchFamily="-84" charset="0"/>
                <a:cs typeface="Arial" pitchFamily="-84" charset="0"/>
              </a:rPr>
              <a:t>272,</a:t>
            </a:r>
            <a:r>
              <a:rPr lang="en-US" sz="1200">
                <a:solidFill>
                  <a:srgbClr val="000000"/>
                </a:solidFill>
                <a:latin typeface="Helvetica" pitchFamily="-84" charset="0"/>
                <a:ea typeface="Arial" pitchFamily="-84" charset="0"/>
                <a:cs typeface="Arial" pitchFamily="-84" charset="0"/>
              </a:rPr>
              <a:t> 173 (1999)</a:t>
            </a:r>
          </a:p>
        </p:txBody>
      </p:sp>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37899" name="Subtitle 2"/>
          <p:cNvSpPr txBox="1">
            <a:spLocks/>
          </p:cNvSpPr>
          <p:nvPr/>
        </p:nvSpPr>
        <p:spPr bwMode="auto">
          <a:xfrm>
            <a:off x="-3810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Degree distribution for Barabasi-Albert model</a:t>
            </a:r>
          </a:p>
        </p:txBody>
      </p:sp>
      <p:pic>
        <p:nvPicPr>
          <p:cNvPr id="37892" name="Object 6"/>
          <p:cNvPicPr>
            <a:picLocks noChangeAspect="1" noChangeArrowheads="1"/>
          </p:cNvPicPr>
          <p:nvPr/>
        </p:nvPicPr>
        <p:blipFill>
          <a:blip r:embed="rId4"/>
          <a:srcRect/>
          <a:stretch>
            <a:fillRect/>
          </a:stretch>
        </p:blipFill>
        <p:spPr bwMode="auto">
          <a:xfrm>
            <a:off x="3493" y="889000"/>
            <a:ext cx="2957512" cy="842963"/>
          </a:xfrm>
          <a:prstGeom prst="rect">
            <a:avLst/>
          </a:prstGeom>
          <a:noFill/>
        </p:spPr>
      </p:pic>
      <p:sp>
        <p:nvSpPr>
          <p:cNvPr id="16" name="TextBox 15"/>
          <p:cNvSpPr txBox="1">
            <a:spLocks noChangeArrowheads="1"/>
          </p:cNvSpPr>
          <p:nvPr/>
        </p:nvSpPr>
        <p:spPr bwMode="auto">
          <a:xfrm>
            <a:off x="0" y="1781176"/>
            <a:ext cx="9105900" cy="923330"/>
          </a:xfrm>
          <a:prstGeom prst="rect">
            <a:avLst/>
          </a:prstGeom>
          <a:noFill/>
          <a:ln w="9525">
            <a:noFill/>
            <a:miter lim="800000"/>
            <a:headEnd/>
            <a:tailEnd/>
          </a:ln>
        </p:spPr>
        <p:txBody>
          <a:bodyPr wrap="square">
            <a:prstTxWarp prst="textNoShape">
              <a:avLst/>
            </a:prstTxWarp>
            <a:spAutoFit/>
          </a:bodyPr>
          <a:lstStyle/>
          <a:p>
            <a:r>
              <a:rPr lang="en-US" dirty="0"/>
              <a:t>We assume the initial </a:t>
            </a:r>
            <a:r>
              <a:rPr lang="en-US" i="1" dirty="0"/>
              <a:t>m</a:t>
            </a:r>
            <a:r>
              <a:rPr lang="en-US" i="1" baseline="-25000" dirty="0"/>
              <a:t>0</a:t>
            </a:r>
            <a:r>
              <a:rPr lang="en-US" dirty="0"/>
              <a:t> nodes create a fully connected graph. </a:t>
            </a:r>
          </a:p>
          <a:p>
            <a:r>
              <a:rPr lang="en-US" dirty="0"/>
              <a:t>A random node </a:t>
            </a:r>
            <a:r>
              <a:rPr lang="en-US" i="1" dirty="0"/>
              <a:t>j</a:t>
            </a:r>
            <a:r>
              <a:rPr lang="en-US" dirty="0"/>
              <a:t> arriving at time </a:t>
            </a:r>
            <a:r>
              <a:rPr lang="en-US" i="1" dirty="0"/>
              <a:t>t</a:t>
            </a:r>
            <a:r>
              <a:rPr lang="en-US" dirty="0"/>
              <a:t> is with equal probability </a:t>
            </a:r>
            <a:r>
              <a:rPr lang="en-US" i="1" dirty="0"/>
              <a:t>1/N=1/(m</a:t>
            </a:r>
            <a:r>
              <a:rPr lang="en-US" i="1" baseline="-25000" dirty="0"/>
              <a:t>0</a:t>
            </a:r>
            <a:r>
              <a:rPr lang="en-US" i="1" dirty="0"/>
              <a:t>+t-1)</a:t>
            </a:r>
            <a:r>
              <a:rPr lang="en-US" dirty="0"/>
              <a:t>  one of the nodes </a:t>
            </a:r>
            <a:r>
              <a:rPr lang="en-US" i="1" dirty="0"/>
              <a:t>1, 2,…. N</a:t>
            </a:r>
            <a:r>
              <a:rPr lang="en-US" dirty="0"/>
              <a:t>, its degree will grow with the above equation, so</a:t>
            </a:r>
          </a:p>
        </p:txBody>
      </p:sp>
      <p:sp>
        <p:nvSpPr>
          <p:cNvPr id="3" name="TextBox 2"/>
          <p:cNvSpPr txBox="1"/>
          <p:nvPr/>
        </p:nvSpPr>
        <p:spPr>
          <a:xfrm>
            <a:off x="3010218" y="1127601"/>
            <a:ext cx="6296917" cy="369332"/>
          </a:xfrm>
          <a:prstGeom prst="rect">
            <a:avLst/>
          </a:prstGeom>
          <a:noFill/>
        </p:spPr>
        <p:txBody>
          <a:bodyPr wrap="none" rtlCol="0">
            <a:spAutoFit/>
          </a:bodyPr>
          <a:lstStyle/>
          <a:p>
            <a:r>
              <a:rPr lang="en-US" dirty="0"/>
              <a:t>for </a:t>
            </a:r>
            <a:r>
              <a:rPr lang="en-US" i="1" dirty="0"/>
              <a:t>t ≥ m</a:t>
            </a:r>
            <a:r>
              <a:rPr lang="en-US" i="1" baseline="-25000" dirty="0"/>
              <a:t>0</a:t>
            </a:r>
            <a:r>
              <a:rPr lang="en-US" i="1" dirty="0"/>
              <a:t>+i</a:t>
            </a:r>
            <a:r>
              <a:rPr lang="en-US" dirty="0"/>
              <a:t> and </a:t>
            </a:r>
            <a:r>
              <a:rPr lang="en-US" i="1" dirty="0"/>
              <a:t>0</a:t>
            </a:r>
            <a:r>
              <a:rPr lang="en-US" dirty="0"/>
              <a:t> otherwise as system size at </a:t>
            </a:r>
            <a:r>
              <a:rPr lang="en-US" i="1" dirty="0"/>
              <a:t>t</a:t>
            </a:r>
            <a:r>
              <a:rPr lang="en-US" dirty="0"/>
              <a:t> is </a:t>
            </a:r>
            <a:r>
              <a:rPr lang="en-US" i="1" dirty="0"/>
              <a:t>N=m</a:t>
            </a:r>
            <a:r>
              <a:rPr lang="en-US" i="1" baseline="-25000" dirty="0"/>
              <a:t>0</a:t>
            </a:r>
            <a:r>
              <a:rPr lang="en-US" i="1" dirty="0"/>
              <a:t>+t-1 </a:t>
            </a:r>
          </a:p>
        </p:txBody>
      </p:sp>
      <mc:AlternateContent xmlns:mc="http://schemas.openxmlformats.org/markup-compatibility/2006" xmlns:a14="http://schemas.microsoft.com/office/drawing/2010/main">
        <mc:Choice Requires="a14">
          <p:sp>
            <p:nvSpPr>
              <p:cNvPr id="4" name="TextBox 3"/>
              <p:cNvSpPr txBox="1"/>
              <p:nvPr/>
            </p:nvSpPr>
            <p:spPr>
              <a:xfrm>
                <a:off x="772917" y="2588538"/>
                <a:ext cx="7638501" cy="1126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𝑗</m:t>
                              </m:r>
                            </m:sub>
                          </m:sSub>
                          <m:r>
                            <a:rPr lang="en-US" b="0" i="1" smtClean="0">
                              <a:latin typeface="Cambria Math"/>
                            </a:rPr>
                            <m:t>(</m:t>
                          </m:r>
                          <m:r>
                            <a:rPr lang="en-US" b="0" i="1" smtClean="0">
                              <a:latin typeface="Cambria Math"/>
                            </a:rPr>
                            <m:t>𝑡</m:t>
                          </m:r>
                          <m:r>
                            <a:rPr lang="en-US" b="0" i="1" smtClean="0">
                              <a:latin typeface="Cambria Math"/>
                            </a:rPr>
                            <m:t>))&lt;</m:t>
                          </m:r>
                          <m:r>
                            <a:rPr lang="en-US" b="0" i="1" smtClean="0">
                              <a:latin typeface="Cambria Math"/>
                            </a:rPr>
                            <m:t>𝑘</m:t>
                          </m:r>
                        </m:e>
                      </m:d>
                      <m:r>
                        <a:rPr lang="en-US" b="0" i="1" smtClean="0">
                          <a:latin typeface="Cambria Math"/>
                        </a:rPr>
                        <m:t>=</m:t>
                      </m:r>
                      <m:r>
                        <a:rPr lang="en-US" b="0" i="1" smtClean="0">
                          <a:latin typeface="Cambria Math"/>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𝑗</m:t>
                              </m:r>
                            </m:sub>
                          </m:sSub>
                          <m:r>
                            <a:rPr lang="en-US" b="0" i="1" smtClean="0">
                              <a:latin typeface="Cambria Math"/>
                            </a:rPr>
                            <m:t>&gt;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𝛽</m:t>
                                      </m:r>
                                    </m:den>
                                  </m:f>
                                </m:sup>
                              </m:sSup>
                              <m:r>
                                <a:rPr lang="en-US" b="0" i="1" smtClean="0">
                                  <a:latin typeface="Cambria Math"/>
                                  <a:ea typeface="Cambria Math"/>
                                </a:rPr>
                                <m:t>𝑡</m:t>
                              </m:r>
                            </m:num>
                            <m:den>
                              <m:sSup>
                                <m:sSupPr>
                                  <m:ctrlPr>
                                    <a:rPr lang="en-US" b="0" i="1" smtClean="0">
                                      <a:latin typeface="Cambria Math" panose="02040503050406030204" pitchFamily="18" charset="0"/>
                                      <a:ea typeface="Cambria Math"/>
                                    </a:rPr>
                                  </m:ctrlPr>
                                </m:sSupPr>
                                <m:e>
                                  <m:r>
                                    <a:rPr lang="en-US" b="0" i="1" smtClean="0">
                                      <a:latin typeface="Cambria Math"/>
                                      <a:ea typeface="Cambria Math"/>
                                    </a:rPr>
                                    <m:t>𝑘</m:t>
                                  </m:r>
                                </m:e>
                                <m:sup>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𝛽</m:t>
                                      </m:r>
                                    </m:den>
                                  </m:f>
                                </m:sup>
                              </m:sSup>
                            </m:den>
                          </m:f>
                        </m:e>
                      </m:d>
                      <m:r>
                        <a:rPr lang="en-US" b="0" i="0" smtClean="0">
                          <a:latin typeface="Cambria Math"/>
                        </a:rPr>
                        <m:t>=</m:t>
                      </m:r>
                      <m:r>
                        <a:rPr lang="en-US" b="0" i="1" smtClean="0">
                          <a:latin typeface="Cambria Math"/>
                        </a:rPr>
                        <m:t>1−</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𝑗</m:t>
                              </m:r>
                            </m:sub>
                          </m:sSub>
                          <m:r>
                            <a:rPr lang="en-US" i="1" smtClean="0">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i="1">
                                      <a:latin typeface="Cambria Math"/>
                                      <a:ea typeface="Cambria Math"/>
                                    </a:rPr>
                                    <m:t>𝑚</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r>
                                <a:rPr lang="en-US" i="1">
                                  <a:latin typeface="Cambria Math"/>
                                  <a:ea typeface="Cambria Math"/>
                                </a:rPr>
                                <m:t>𝑡</m:t>
                              </m:r>
                            </m:num>
                            <m:den>
                              <m:sSup>
                                <m:sSupPr>
                                  <m:ctrlPr>
                                    <a:rPr lang="en-US" i="1">
                                      <a:latin typeface="Cambria Math" panose="02040503050406030204" pitchFamily="18" charset="0"/>
                                      <a:ea typeface="Cambria Math"/>
                                    </a:rPr>
                                  </m:ctrlPr>
                                </m:sSupPr>
                                <m:e>
                                  <m:r>
                                    <a:rPr lang="en-US" i="1">
                                      <a:latin typeface="Cambria Math"/>
                                      <a:ea typeface="Cambria Math"/>
                                    </a:rPr>
                                    <m:t>𝑘</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den>
                          </m:f>
                        </m:e>
                      </m:d>
                      <m:r>
                        <a:rPr lang="en-US" b="0" i="0" smtClean="0">
                          <a:latin typeface="Cambria Math"/>
                          <a:ea typeface="Cambria Math"/>
                        </a:rPr>
                        <m:t>=</m:t>
                      </m:r>
                      <m:r>
                        <a:rPr lang="en-US" b="0" i="0" smtClean="0">
                          <a:latin typeface="Cambria Math"/>
                        </a:rPr>
                        <m:t>1−</m:t>
                      </m:r>
                      <m:f>
                        <m:fPr>
                          <m:ctrlPr>
                            <a:rPr lang="en-US" b="0" i="1" smtClean="0">
                              <a:latin typeface="Cambria Math" panose="02040503050406030204" pitchFamily="18" charset="0"/>
                            </a:rPr>
                          </m:ctrlPr>
                        </m:fPr>
                        <m:num>
                          <m:sSup>
                            <m:sSupPr>
                              <m:ctrlPr>
                                <a:rPr lang="en-US" i="1">
                                  <a:latin typeface="Cambria Math" panose="02040503050406030204" pitchFamily="18" charset="0"/>
                                  <a:ea typeface="Cambria Math"/>
                                </a:rPr>
                              </m:ctrlPr>
                            </m:sSupPr>
                            <m:e>
                              <m:r>
                                <a:rPr lang="en-US" i="1">
                                  <a:latin typeface="Cambria Math"/>
                                  <a:ea typeface="Cambria Math"/>
                                </a:rPr>
                                <m:t>𝑚</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r>
                            <a:rPr lang="en-US" i="1">
                              <a:latin typeface="Cambria Math"/>
                              <a:ea typeface="Cambria Math"/>
                            </a:rPr>
                            <m:t>𝑡</m:t>
                          </m:r>
                        </m:num>
                        <m:den>
                          <m:sSup>
                            <m:sSupPr>
                              <m:ctrlPr>
                                <a:rPr lang="en-US" i="1">
                                  <a:latin typeface="Cambria Math" panose="02040503050406030204" pitchFamily="18" charset="0"/>
                                  <a:ea typeface="Cambria Math"/>
                                </a:rPr>
                              </m:ctrlPr>
                            </m:sSupPr>
                            <m:e>
                              <m:r>
                                <a:rPr lang="en-US" i="1">
                                  <a:latin typeface="Cambria Math"/>
                                  <a:ea typeface="Cambria Math"/>
                                </a:rPr>
                                <m:t>𝑘</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𝑚</m:t>
                              </m:r>
                            </m:e>
                            <m:sub>
                              <m:r>
                                <a:rPr lang="en-US" b="0" i="1" smtClean="0">
                                  <a:latin typeface="Cambria Math"/>
                                  <a:ea typeface="Cambria Math"/>
                                </a:rPr>
                                <m:t>0</m:t>
                              </m:r>
                            </m:sub>
                          </m:sSub>
                          <m:r>
                            <a:rPr lang="en-US" b="0" i="1" smtClean="0">
                              <a:latin typeface="Cambria Math"/>
                              <a:ea typeface="Cambria Math"/>
                            </a:rPr>
                            <m:t>−1)</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72917" y="2588538"/>
                <a:ext cx="7638501" cy="1126975"/>
              </a:xfrm>
              <a:prstGeom prst="rect">
                <a:avLst/>
              </a:prstGeom>
              <a:blipFill>
                <a:blip r:embed="rId5"/>
                <a:stretch>
                  <a:fillRect/>
                </a:stretch>
              </a:blipFill>
            </p:spPr>
            <p:txBody>
              <a:bodyPr/>
              <a:lstStyle/>
              <a:p>
                <a:r>
                  <a:rPr lang="en-US">
                    <a:noFill/>
                  </a:rPr>
                  <a:t> </a:t>
                </a:r>
              </a:p>
            </p:txBody>
          </p:sp>
        </mc:Fallback>
      </mc:AlternateContent>
      <p:sp>
        <p:nvSpPr>
          <p:cNvPr id="5" name="TextBox 4"/>
          <p:cNvSpPr txBox="1"/>
          <p:nvPr/>
        </p:nvSpPr>
        <p:spPr>
          <a:xfrm>
            <a:off x="23685" y="3747254"/>
            <a:ext cx="8866530" cy="369332"/>
          </a:xfrm>
          <a:prstGeom prst="rect">
            <a:avLst/>
          </a:prstGeom>
          <a:noFill/>
        </p:spPr>
        <p:txBody>
          <a:bodyPr wrap="none" rtlCol="0">
            <a:spAutoFit/>
          </a:bodyPr>
          <a:lstStyle/>
          <a:p>
            <a:r>
              <a:rPr lang="en-US" dirty="0"/>
              <a:t>For the large times </a:t>
            </a:r>
            <a:r>
              <a:rPr lang="en-US" i="1" dirty="0"/>
              <a:t>t</a:t>
            </a:r>
            <a:r>
              <a:rPr lang="en-US" dirty="0"/>
              <a:t> (and so large network sizes) we can replace t-1 with t above, so </a:t>
            </a:r>
          </a:p>
        </p:txBody>
      </p:sp>
    </p:spTree>
    <p:extLst>
      <p:ext uri="{BB962C8B-B14F-4D97-AF65-F5344CB8AC3E}">
        <p14:creationId xmlns:p14="http://schemas.microsoft.com/office/powerpoint/2010/main" val="29505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30"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4"/>
          <p:cNvSpPr txBox="1">
            <a:spLocks noChangeArrowheads="1"/>
          </p:cNvSpPr>
          <p:nvPr/>
        </p:nvSpPr>
        <p:spPr bwMode="auto">
          <a:xfrm>
            <a:off x="6675438" y="900113"/>
            <a:ext cx="2743200" cy="584200"/>
          </a:xfrm>
          <a:prstGeom prst="rect">
            <a:avLst/>
          </a:prstGeom>
          <a:noFill/>
          <a:ln w="9525">
            <a:noFill/>
            <a:miter lim="800000"/>
            <a:headEnd/>
            <a:tailEnd/>
          </a:ln>
        </p:spPr>
        <p:txBody>
          <a:bodyPr lIns="91407" tIns="45704" rIns="91407" bIns="45704">
            <a:prstTxWarp prst="textNoShape">
              <a:avLst/>
            </a:prstTxWarp>
            <a:spAutoFit/>
          </a:bodyPr>
          <a:lstStyle/>
          <a:p>
            <a:pPr algn="ctr">
              <a:spcBef>
                <a:spcPct val="50000"/>
              </a:spcBef>
            </a:pPr>
            <a:r>
              <a:rPr lang="en-US" sz="3200" b="1" dirty="0">
                <a:solidFill>
                  <a:srgbClr val="000000"/>
                </a:solidFill>
                <a:latin typeface="Times New Roman" pitchFamily="-84" charset="0"/>
                <a:ea typeface="Arial" pitchFamily="-84" charset="0"/>
                <a:cs typeface="Arial" pitchFamily="-84" charset="0"/>
                <a:sym typeface="Symbol" pitchFamily="-84" charset="2"/>
              </a:rPr>
              <a:t> </a:t>
            </a:r>
            <a:r>
              <a:rPr lang="en-US" sz="3200" b="1" dirty="0" err="1">
                <a:solidFill>
                  <a:srgbClr val="000000"/>
                </a:solidFill>
                <a:latin typeface="Times New Roman" pitchFamily="-84" charset="0"/>
                <a:ea typeface="Arial" pitchFamily="-84" charset="0"/>
                <a:cs typeface="Arial" pitchFamily="-84" charset="0"/>
              </a:rPr>
              <a:t>γ</a:t>
            </a:r>
            <a:r>
              <a:rPr lang="en-US" sz="3200" b="1" dirty="0">
                <a:solidFill>
                  <a:srgbClr val="000000"/>
                </a:solidFill>
                <a:latin typeface="Times New Roman" pitchFamily="-84" charset="0"/>
                <a:ea typeface="Arial" pitchFamily="-84" charset="0"/>
                <a:cs typeface="Arial" pitchFamily="-84" charset="0"/>
              </a:rPr>
              <a:t> = 3</a:t>
            </a:r>
          </a:p>
        </p:txBody>
      </p:sp>
      <p:sp>
        <p:nvSpPr>
          <p:cNvPr id="30730" name="Rectangle 11"/>
          <p:cNvSpPr>
            <a:spLocks noChangeArrowheads="1"/>
          </p:cNvSpPr>
          <p:nvPr/>
        </p:nvSpPr>
        <p:spPr bwMode="auto">
          <a:xfrm>
            <a:off x="7442200" y="990600"/>
            <a:ext cx="1206500" cy="493713"/>
          </a:xfrm>
          <a:prstGeom prst="rect">
            <a:avLst/>
          </a:prstGeom>
          <a:noFill/>
          <a:ln w="38100">
            <a:solidFill>
              <a:srgbClr val="FF0000"/>
            </a:solidFill>
            <a:miter lim="800000"/>
            <a:headEnd/>
            <a:tailEnd/>
          </a:ln>
        </p:spPr>
        <p:txBody>
          <a:bodyPr anchor="ctr">
            <a:prstTxWarp prst="textNoShape">
              <a:avLst/>
            </a:prstTxWarp>
            <a:spAutoFit/>
          </a:bodyPr>
          <a:lstStyle/>
          <a:p>
            <a:pPr algn="ctr">
              <a:spcBef>
                <a:spcPct val="50000"/>
              </a:spcBef>
            </a:pPr>
            <a:endParaRPr lang="hu-HU" sz="2600">
              <a:solidFill>
                <a:srgbClr val="000000"/>
              </a:solidFill>
              <a:latin typeface="Times New Roman" pitchFamily="-84" charset="0"/>
              <a:ea typeface="Arial" pitchFamily="-84" charset="0"/>
              <a:cs typeface="Arial" pitchFamily="-84" charset="0"/>
            </a:endParaRPr>
          </a:p>
        </p:txBody>
      </p:sp>
      <p:sp>
        <p:nvSpPr>
          <p:cNvPr id="37897" name="Text Box 13"/>
          <p:cNvSpPr txBox="1">
            <a:spLocks noChangeArrowheads="1"/>
          </p:cNvSpPr>
          <p:nvPr/>
        </p:nvSpPr>
        <p:spPr bwMode="auto">
          <a:xfrm>
            <a:off x="122238" y="52244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rgbClr val="000000"/>
                </a:solidFill>
                <a:latin typeface="Helvetica" pitchFamily="-84" charset="0"/>
                <a:ea typeface="Arial" pitchFamily="-84" charset="0"/>
                <a:cs typeface="Arial" pitchFamily="-84" charset="0"/>
              </a:rPr>
              <a:t>A.-L.Barabási, R. Albert and H. Jeong, </a:t>
            </a:r>
            <a:r>
              <a:rPr lang="en-US" sz="1200" i="1">
                <a:solidFill>
                  <a:srgbClr val="000000"/>
                </a:solidFill>
                <a:latin typeface="Helvetica" pitchFamily="-84" charset="0"/>
                <a:ea typeface="Arial" pitchFamily="-84" charset="0"/>
                <a:cs typeface="Arial" pitchFamily="-84" charset="0"/>
              </a:rPr>
              <a:t>Physica </a:t>
            </a:r>
            <a:r>
              <a:rPr lang="en-US" sz="1200">
                <a:solidFill>
                  <a:srgbClr val="000000"/>
                </a:solidFill>
                <a:latin typeface="Helvetica" pitchFamily="-84" charset="0"/>
                <a:ea typeface="Arial" pitchFamily="-84" charset="0"/>
                <a:cs typeface="Arial" pitchFamily="-84" charset="0"/>
              </a:rPr>
              <a:t>A </a:t>
            </a:r>
            <a:r>
              <a:rPr lang="en-US" sz="1200" b="1">
                <a:solidFill>
                  <a:srgbClr val="000000"/>
                </a:solidFill>
                <a:latin typeface="Helvetica" pitchFamily="-84" charset="0"/>
                <a:ea typeface="Arial" pitchFamily="-84" charset="0"/>
                <a:cs typeface="Arial" pitchFamily="-84" charset="0"/>
              </a:rPr>
              <a:t>272,</a:t>
            </a:r>
            <a:r>
              <a:rPr lang="en-US" sz="1200">
                <a:solidFill>
                  <a:srgbClr val="000000"/>
                </a:solidFill>
                <a:latin typeface="Helvetica" pitchFamily="-84" charset="0"/>
                <a:ea typeface="Arial" pitchFamily="-84" charset="0"/>
                <a:cs typeface="Arial" pitchFamily="-84" charset="0"/>
              </a:rPr>
              <a:t> 173 (1999)</a:t>
            </a:r>
          </a:p>
        </p:txBody>
      </p:sp>
      <p:sp>
        <p:nvSpPr>
          <p:cNvPr id="3789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Degree distribution</a:t>
            </a:r>
          </a:p>
        </p:txBody>
      </p:sp>
      <p:graphicFrame>
        <p:nvGraphicFramePr>
          <p:cNvPr id="37892" name="Object 6"/>
          <p:cNvGraphicFramePr>
            <a:graphicFrameLocks noChangeAspect="1"/>
          </p:cNvGraphicFramePr>
          <p:nvPr/>
        </p:nvGraphicFramePr>
        <p:xfrm>
          <a:off x="201613" y="889000"/>
          <a:ext cx="2957512" cy="842963"/>
        </p:xfrm>
        <a:graphic>
          <a:graphicData uri="http://schemas.openxmlformats.org/presentationml/2006/ole">
            <mc:AlternateContent xmlns:mc="http://schemas.openxmlformats.org/markup-compatibility/2006">
              <mc:Choice xmlns:v="urn:schemas-microsoft-com:vml" Requires="v">
                <p:oleObj name="Equation" r:id="rId3" imgW="1371600" imgH="469900" progId="Equation.3">
                  <p:embed/>
                </p:oleObj>
              </mc:Choice>
              <mc:Fallback>
                <p:oleObj name="Equation" r:id="rId3" imgW="1371600" imgH="469900" progId="Equation.3">
                  <p:embed/>
                  <p:pic>
                    <p:nvPicPr>
                      <p:cNvPr id="3789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889000"/>
                        <a:ext cx="2957512"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68300" y="2298700"/>
            <a:ext cx="8280400" cy="2585323"/>
          </a:xfrm>
          <a:prstGeom prst="rect">
            <a:avLst/>
          </a:prstGeom>
        </p:spPr>
        <p:txBody>
          <a:bodyPr wrap="square">
            <a:spAutoFit/>
          </a:bodyPr>
          <a:lstStyle/>
          <a:p>
            <a:r>
              <a:rPr lang="en-US" dirty="0"/>
              <a:t> (</a:t>
            </a:r>
            <a:r>
              <a:rPr lang="en-US" dirty="0" err="1"/>
              <a:t>i</a:t>
            </a:r>
            <a:r>
              <a:rPr lang="en-US" dirty="0"/>
              <a:t>) The degree exponent is independent of </a:t>
            </a:r>
            <a:r>
              <a:rPr lang="en-US" dirty="0" err="1"/>
              <a:t>m</a:t>
            </a:r>
            <a:r>
              <a:rPr lang="en-US" dirty="0"/>
              <a:t>.</a:t>
            </a:r>
          </a:p>
          <a:p>
            <a:endParaRPr lang="en-US" dirty="0"/>
          </a:p>
          <a:p>
            <a:r>
              <a:rPr lang="en-US" dirty="0"/>
              <a:t>(ii) As the power-law describes systems of rather different ages and sizes, it is expected that a correct model should provide a time-independent degree distribution. Indeed, asymptotically the degree distribution of the BA model is independent of time (and of the system size N) </a:t>
            </a:r>
          </a:p>
          <a:p>
            <a:r>
              <a:rPr lang="en-US" dirty="0" err="1">
                <a:sym typeface="Wingdings"/>
              </a:rPr>
              <a:t></a:t>
            </a:r>
            <a:r>
              <a:rPr lang="en-US" dirty="0">
                <a:sym typeface="Wingdings"/>
              </a:rPr>
              <a:t> </a:t>
            </a:r>
            <a:r>
              <a:rPr lang="en-US" dirty="0"/>
              <a:t>the network reaches a stationary scale-free state. </a:t>
            </a:r>
          </a:p>
          <a:p>
            <a:endParaRPr lang="en-US" dirty="0"/>
          </a:p>
          <a:p>
            <a:r>
              <a:rPr lang="en-US" dirty="0"/>
              <a:t>(iii) The coefficient of the power-law distribution is proportional to m</a:t>
            </a:r>
            <a:r>
              <a:rPr lang="en-US" baseline="30000" dirty="0"/>
              <a:t>2</a:t>
            </a:r>
            <a:r>
              <a:rPr lang="en-US" dirty="0"/>
              <a:t>.</a:t>
            </a:r>
          </a:p>
        </p:txBody>
      </p:sp>
      <p:sp>
        <p:nvSpPr>
          <p:cNvPr id="10"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mc:AlternateContent xmlns:mc="http://schemas.openxmlformats.org/markup-compatibility/2006" xmlns:a14="http://schemas.microsoft.com/office/drawing/2010/main">
        <mc:Choice Requires="a14">
          <p:sp>
            <p:nvSpPr>
              <p:cNvPr id="11" name="TextBox 10"/>
              <p:cNvSpPr txBox="1"/>
              <p:nvPr/>
            </p:nvSpPr>
            <p:spPr>
              <a:xfrm>
                <a:off x="4333187" y="868893"/>
                <a:ext cx="2474715" cy="6951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a:rPr>
                        <m:t>P</m:t>
                      </m:r>
                      <m:d>
                        <m:dPr>
                          <m:ctrlPr>
                            <a:rPr lang="en-US" b="0" i="1" smtClean="0">
                              <a:latin typeface="Cambria Math" panose="02040503050406030204" pitchFamily="18" charset="0"/>
                              <a:ea typeface="Cambria Math"/>
                            </a:rPr>
                          </m:ctrlPr>
                        </m:dPr>
                        <m:e>
                          <m:r>
                            <m:rPr>
                              <m:sty m:val="p"/>
                            </m:rPr>
                            <a:rPr lang="en-US" b="0" i="0" smtClean="0">
                              <a:latin typeface="Cambria Math"/>
                              <a:ea typeface="Cambria Math"/>
                            </a:rPr>
                            <m:t>k</m:t>
                          </m:r>
                        </m:e>
                      </m:d>
                      <m:r>
                        <a:rPr lang="en-US" b="0" i="0" smtClean="0">
                          <a:latin typeface="Cambria Math"/>
                          <a:ea typeface="Cambria Math"/>
                        </a:rPr>
                        <m:t>= </m:t>
                      </m:r>
                      <m:f>
                        <m:fPr>
                          <m:ctrlPr>
                            <a:rPr lang="en-US" b="0" i="1" smtClean="0">
                              <a:latin typeface="Cambria Math" panose="02040503050406030204" pitchFamily="18" charset="0"/>
                              <a:ea typeface="Cambria Math"/>
                            </a:rPr>
                          </m:ctrlPr>
                        </m:fPr>
                        <m:num>
                          <m:r>
                            <a:rPr lang="en-US" b="0" i="1" smtClean="0">
                              <a:latin typeface="Cambria Math"/>
                              <a:ea typeface="Cambria Math"/>
                            </a:rPr>
                            <m:t>2</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r>
                                <a:rPr lang="en-US" b="0" i="1" smtClean="0">
                                  <a:latin typeface="Cambria Math"/>
                                  <a:ea typeface="Cambria Math"/>
                                </a:rPr>
                                <m:t>2</m:t>
                              </m:r>
                            </m:sup>
                          </m:sSup>
                          <m:r>
                            <a:rPr lang="en-US" b="0" i="1" smtClean="0">
                              <a:latin typeface="Cambria Math"/>
                              <a:ea typeface="Cambria Math"/>
                            </a:rPr>
                            <m:t>𝑡</m:t>
                          </m:r>
                        </m:num>
                        <m:den>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0</m:t>
                              </m:r>
                            </m:sub>
                          </m:sSub>
                        </m:den>
                      </m:f>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sSup>
                            <m:sSupPr>
                              <m:ctrlPr>
                                <a:rPr lang="en-US" b="0" i="1" smtClean="0">
                                  <a:latin typeface="Cambria Math" panose="02040503050406030204" pitchFamily="18" charset="0"/>
                                  <a:ea typeface="Cambria Math"/>
                                </a:rPr>
                              </m:ctrlPr>
                            </m:sSupPr>
                            <m:e>
                              <m:r>
                                <a:rPr lang="en-US" b="0" i="1" smtClean="0">
                                  <a:latin typeface="Cambria Math"/>
                                  <a:ea typeface="Cambria Math"/>
                                </a:rPr>
                                <m:t>𝑘</m:t>
                              </m:r>
                            </m:e>
                            <m:sup>
                              <m:r>
                                <a:rPr lang="en-US" b="0" i="1" smtClean="0">
                                  <a:latin typeface="Cambria Math"/>
                                  <a:ea typeface="Cambria Math"/>
                                </a:rPr>
                                <m:t>3</m:t>
                              </m:r>
                            </m:sup>
                          </m:sSup>
                        </m:den>
                      </m:f>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𝑘</m:t>
                          </m:r>
                        </m:e>
                        <m:sup>
                          <m:r>
                            <a:rPr lang="en-US" b="0" i="1" smtClean="0">
                              <a:latin typeface="Cambria Math"/>
                              <a:ea typeface="Cambria Math"/>
                            </a:rPr>
                            <m:t>−</m:t>
                          </m:r>
                          <m:r>
                            <a:rPr lang="en-US" b="0" i="1" smtClean="0">
                              <a:latin typeface="Cambria Math"/>
                              <a:ea typeface="Cambria Math"/>
                            </a:rPr>
                            <m:t>𝛾</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333187" y="868893"/>
                <a:ext cx="2474715" cy="69519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90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4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2254250" y="1365250"/>
            <a:ext cx="4127500" cy="2984500"/>
          </a:xfrm>
          <a:prstGeom prst="rect">
            <a:avLst/>
          </a:prstGeom>
        </p:spPr>
      </p:pic>
    </p:spTree>
    <p:extLst>
      <p:ext uri="{BB962C8B-B14F-4D97-AF65-F5344CB8AC3E}">
        <p14:creationId xmlns:p14="http://schemas.microsoft.com/office/powerpoint/2010/main" val="221735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4" name="Object 4"/>
          <p:cNvGraphicFramePr>
            <a:graphicFrameLocks noChangeAspect="1"/>
          </p:cNvGraphicFramePr>
          <p:nvPr/>
        </p:nvGraphicFramePr>
        <p:xfrm>
          <a:off x="93663" y="2162706"/>
          <a:ext cx="1792288" cy="427037"/>
        </p:xfrm>
        <a:graphic>
          <a:graphicData uri="http://schemas.openxmlformats.org/presentationml/2006/ole">
            <mc:AlternateContent xmlns:mc="http://schemas.openxmlformats.org/markup-compatibility/2006">
              <mc:Choice xmlns:v="urn:schemas-microsoft-com:vml" Requires="v">
                <p:oleObj name="Equation" r:id="rId3" imgW="1333500" imgH="381000" progId="Equation.3">
                  <p:embed/>
                </p:oleObj>
              </mc:Choice>
              <mc:Fallback>
                <p:oleObj name="Equation" r:id="rId3" imgW="1333500" imgH="381000" progId="Equation.3">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2162706"/>
                        <a:ext cx="1792288"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NUMERICAL SIMULATION OF THE BA MODEL</a:t>
            </a:r>
          </a:p>
          <a:p>
            <a:pPr>
              <a:spcBef>
                <a:spcPct val="20000"/>
              </a:spcBef>
            </a:pPr>
            <a:r>
              <a:rPr lang="en-US" sz="2000" b="1" dirty="0">
                <a:solidFill>
                  <a:schemeClr val="bg1"/>
                </a:solidFill>
                <a:latin typeface="Helvetica" pitchFamily="-84" charset="0"/>
                <a:ea typeface="Helvetica" pitchFamily="-84" charset="0"/>
                <a:cs typeface="Helvetica" pitchFamily="-84" charset="0"/>
              </a:rPr>
              <a:t> </a:t>
            </a:r>
          </a:p>
        </p:txBody>
      </p:sp>
      <p:pic>
        <p:nvPicPr>
          <p:cNvPr id="2" name="Picture 1"/>
          <p:cNvPicPr>
            <a:picLocks noChangeAspect="1"/>
          </p:cNvPicPr>
          <p:nvPr/>
        </p:nvPicPr>
        <p:blipFill>
          <a:blip r:embed="rId5"/>
          <a:stretch>
            <a:fillRect/>
          </a:stretch>
        </p:blipFill>
        <p:spPr>
          <a:xfrm>
            <a:off x="1885950" y="584200"/>
            <a:ext cx="3435349" cy="5086593"/>
          </a:xfrm>
          <a:prstGeom prst="rect">
            <a:avLst/>
          </a:prstGeom>
        </p:spPr>
      </p:pic>
      <p:pic>
        <p:nvPicPr>
          <p:cNvPr id="16" name="Picture 15"/>
          <p:cNvPicPr>
            <a:picLocks noChangeAspect="1"/>
          </p:cNvPicPr>
          <p:nvPr/>
        </p:nvPicPr>
        <p:blipFill>
          <a:blip r:embed="rId6"/>
          <a:stretch>
            <a:fillRect/>
          </a:stretch>
        </p:blipFill>
        <p:spPr>
          <a:xfrm>
            <a:off x="5570536" y="900112"/>
            <a:ext cx="3227917" cy="1819047"/>
          </a:xfrm>
          <a:prstGeom prst="rect">
            <a:avLst/>
          </a:prstGeom>
        </p:spPr>
      </p:pic>
      <p:pic>
        <p:nvPicPr>
          <p:cNvPr id="4" name="Picture 3"/>
          <p:cNvPicPr>
            <a:picLocks noChangeAspect="1"/>
          </p:cNvPicPr>
          <p:nvPr/>
        </p:nvPicPr>
        <p:blipFill>
          <a:blip r:embed="rId7"/>
          <a:stretch>
            <a:fillRect/>
          </a:stretch>
        </p:blipFill>
        <p:spPr>
          <a:xfrm>
            <a:off x="5570536" y="3797300"/>
            <a:ext cx="3227917" cy="1270000"/>
          </a:xfrm>
          <a:prstGeom prst="rect">
            <a:avLst/>
          </a:prstGeom>
        </p:spPr>
      </p:pic>
    </p:spTree>
    <p:extLst>
      <p:ext uri="{BB962C8B-B14F-4D97-AF65-F5344CB8AC3E}">
        <p14:creationId xmlns:p14="http://schemas.microsoft.com/office/powerpoint/2010/main" val="151260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10"/>
          <p:cNvPicPr>
            <a:picLocks noChangeAspect="1"/>
          </p:cNvPicPr>
          <p:nvPr/>
        </p:nvPicPr>
        <p:blipFill>
          <a:blip r:embed="rId2"/>
          <a:srcRect/>
          <a:stretch>
            <a:fillRect/>
          </a:stretch>
        </p:blipFill>
        <p:spPr bwMode="auto">
          <a:xfrm>
            <a:off x="1531938" y="1169988"/>
            <a:ext cx="5192712" cy="3427412"/>
          </a:xfrm>
          <a:prstGeom prst="rect">
            <a:avLst/>
          </a:prstGeom>
          <a:noFill/>
          <a:ln w="9525">
            <a:noFill/>
            <a:miter lim="800000"/>
            <a:headEnd/>
            <a:tailEnd/>
          </a:ln>
        </p:spPr>
      </p:pic>
      <p:pic>
        <p:nvPicPr>
          <p:cNvPr id="46087" name="Picture 11"/>
          <p:cNvPicPr>
            <a:picLocks noChangeAspect="1"/>
          </p:cNvPicPr>
          <p:nvPr/>
        </p:nvPicPr>
        <p:blipFill>
          <a:blip r:embed="rId3"/>
          <a:srcRect/>
          <a:stretch>
            <a:fillRect/>
          </a:stretch>
        </p:blipFill>
        <p:spPr bwMode="auto">
          <a:xfrm>
            <a:off x="758825" y="4624388"/>
            <a:ext cx="6553200" cy="850900"/>
          </a:xfrm>
          <a:prstGeom prst="rect">
            <a:avLst/>
          </a:prstGeom>
          <a:noFill/>
          <a:ln w="9525">
            <a:noFill/>
            <a:miter lim="800000"/>
            <a:headEnd/>
            <a:tailEnd/>
          </a:ln>
        </p:spPr>
      </p:pic>
      <p:graphicFrame>
        <p:nvGraphicFramePr>
          <p:cNvPr id="46082" name="Object 2"/>
          <p:cNvGraphicFramePr>
            <a:graphicFrameLocks noChangeAspect="1"/>
          </p:cNvGraphicFramePr>
          <p:nvPr/>
        </p:nvGraphicFramePr>
        <p:xfrm>
          <a:off x="3332163" y="3103563"/>
          <a:ext cx="566737" cy="217487"/>
        </p:xfrm>
        <a:graphic>
          <a:graphicData uri="http://schemas.openxmlformats.org/presentationml/2006/ole">
            <mc:AlternateContent xmlns:mc="http://schemas.openxmlformats.org/markup-compatibility/2006">
              <mc:Choice xmlns:v="urn:schemas-microsoft-com:vml" Requires="v">
                <p:oleObj name="Equation" r:id="rId4" imgW="330200" imgH="152400" progId="Equation.3">
                  <p:embed/>
                </p:oleObj>
              </mc:Choice>
              <mc:Fallback>
                <p:oleObj name="Equation" r:id="rId4" imgW="330200" imgH="152400" progId="Equation.3">
                  <p:embed/>
                  <p:pic>
                    <p:nvPicPr>
                      <p:cNvPr id="460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63" y="3103563"/>
                        <a:ext cx="566737"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6"/>
          <p:cNvGraphicFramePr>
            <a:graphicFrameLocks noChangeAspect="1"/>
          </p:cNvGraphicFramePr>
          <p:nvPr/>
        </p:nvGraphicFramePr>
        <p:xfrm>
          <a:off x="6856413" y="3789363"/>
          <a:ext cx="2197100" cy="625475"/>
        </p:xfrm>
        <a:graphic>
          <a:graphicData uri="http://schemas.openxmlformats.org/presentationml/2006/ole">
            <mc:AlternateContent xmlns:mc="http://schemas.openxmlformats.org/markup-compatibility/2006">
              <mc:Choice xmlns:v="urn:schemas-microsoft-com:vml" Requires="v">
                <p:oleObj name="Equation" r:id="rId6" imgW="1371600" imgH="469900" progId="Equation.3">
                  <p:embed/>
                </p:oleObj>
              </mc:Choice>
              <mc:Fallback>
                <p:oleObj name="Equation" r:id="rId6" imgW="1371600" imgH="469900" progId="Equation.3">
                  <p:embed/>
                  <p:pic>
                    <p:nvPicPr>
                      <p:cNvPr id="46083"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6413" y="3789363"/>
                        <a:ext cx="219710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TextBox 13"/>
          <p:cNvSpPr txBox="1">
            <a:spLocks noChangeArrowheads="1"/>
          </p:cNvSpPr>
          <p:nvPr/>
        </p:nvSpPr>
        <p:spPr bwMode="auto">
          <a:xfrm>
            <a:off x="6788150" y="1785938"/>
            <a:ext cx="1944688" cy="923925"/>
          </a:xfrm>
          <a:prstGeom prst="rect">
            <a:avLst/>
          </a:prstGeom>
          <a:noFill/>
          <a:ln w="9525">
            <a:noFill/>
            <a:miter lim="800000"/>
            <a:headEnd/>
            <a:tailEnd/>
          </a:ln>
        </p:spPr>
        <p:txBody>
          <a:bodyPr>
            <a:prstTxWarp prst="textNoShape">
              <a:avLst/>
            </a:prstTxWarp>
            <a:spAutoFit/>
          </a:bodyPr>
          <a:lstStyle/>
          <a:p>
            <a:r>
              <a:rPr lang="hu-HU">
                <a:solidFill>
                  <a:srgbClr val="FF0000"/>
                </a:solidFill>
                <a:latin typeface="Helvetica" pitchFamily="-84" charset="0"/>
                <a:ea typeface="Helvetica" pitchFamily="-84" charset="0"/>
                <a:cs typeface="Helvetica" pitchFamily="-84" charset="0"/>
              </a:rPr>
              <a:t>Stationarity: </a:t>
            </a:r>
          </a:p>
          <a:p>
            <a:r>
              <a:rPr lang="hu-HU" i="1">
                <a:latin typeface="Helvetica" pitchFamily="-84" charset="0"/>
                <a:ea typeface="Helvetica" pitchFamily="-84" charset="0"/>
                <a:cs typeface="Helvetica" pitchFamily="-84" charset="0"/>
              </a:rPr>
              <a:t>P(k) </a:t>
            </a:r>
            <a:r>
              <a:rPr lang="hu-HU">
                <a:latin typeface="Helvetica" pitchFamily="-84" charset="0"/>
                <a:ea typeface="Helvetica" pitchFamily="-84" charset="0"/>
                <a:cs typeface="Helvetica" pitchFamily="-84" charset="0"/>
              </a:rPr>
              <a:t>independent of </a:t>
            </a:r>
            <a:r>
              <a:rPr lang="hu-HU" i="1">
                <a:latin typeface="Helvetica" pitchFamily="-84" charset="0"/>
                <a:ea typeface="Helvetica" pitchFamily="-84" charset="0"/>
                <a:cs typeface="Helvetica" pitchFamily="-84" charset="0"/>
              </a:rPr>
              <a:t>N</a:t>
            </a:r>
          </a:p>
        </p:txBody>
      </p:sp>
      <p:sp>
        <p:nvSpPr>
          <p:cNvPr id="46089" name="TextBox 14"/>
          <p:cNvSpPr txBox="1">
            <a:spLocks noChangeArrowheads="1"/>
          </p:cNvSpPr>
          <p:nvPr/>
        </p:nvSpPr>
        <p:spPr bwMode="auto">
          <a:xfrm>
            <a:off x="2327275" y="900113"/>
            <a:ext cx="992188"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m=</a:t>
            </a:r>
            <a:r>
              <a:rPr lang="hu-HU" sz="1400">
                <a:solidFill>
                  <a:srgbClr val="FF0000"/>
                </a:solidFill>
                <a:latin typeface="Helvetica" pitchFamily="-84" charset="0"/>
                <a:ea typeface="Helvetica" pitchFamily="-84" charset="0"/>
                <a:cs typeface="Helvetica" pitchFamily="-84" charset="0"/>
              </a:rPr>
              <a:t>1,3,5,7</a:t>
            </a:r>
          </a:p>
        </p:txBody>
      </p:sp>
      <p:sp>
        <p:nvSpPr>
          <p:cNvPr id="46090" name="TextBox 15"/>
          <p:cNvSpPr txBox="1">
            <a:spLocks noChangeArrowheads="1"/>
          </p:cNvSpPr>
          <p:nvPr/>
        </p:nvSpPr>
        <p:spPr bwMode="auto">
          <a:xfrm>
            <a:off x="4378325" y="908050"/>
            <a:ext cx="2465388"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N=</a:t>
            </a:r>
            <a:r>
              <a:rPr lang="hu-HU" sz="1400">
                <a:solidFill>
                  <a:srgbClr val="FF0000"/>
                </a:solidFill>
                <a:latin typeface="Helvetica" pitchFamily="-84" charset="0"/>
                <a:ea typeface="Helvetica" pitchFamily="-84" charset="0"/>
                <a:cs typeface="Helvetica" pitchFamily="-84" charset="0"/>
              </a:rPr>
              <a:t>100,000;150,000;200,000</a:t>
            </a:r>
          </a:p>
        </p:txBody>
      </p:sp>
      <p:sp>
        <p:nvSpPr>
          <p:cNvPr id="46091" name="TextBox 16"/>
          <p:cNvSpPr txBox="1">
            <a:spLocks noChangeArrowheads="1"/>
          </p:cNvSpPr>
          <p:nvPr/>
        </p:nvSpPr>
        <p:spPr bwMode="auto">
          <a:xfrm>
            <a:off x="6789738" y="3097213"/>
            <a:ext cx="1943100" cy="646112"/>
          </a:xfrm>
          <a:prstGeom prst="rect">
            <a:avLst/>
          </a:prstGeom>
          <a:noFill/>
          <a:ln w="9525">
            <a:noFill/>
            <a:miter lim="800000"/>
            <a:headEnd/>
            <a:tailEnd/>
          </a:ln>
        </p:spPr>
        <p:txBody>
          <a:bodyPr wrap="none">
            <a:prstTxWarp prst="textNoShape">
              <a:avLst/>
            </a:prstTxWarp>
            <a:spAutoFit/>
          </a:bodyPr>
          <a:lstStyle/>
          <a:p>
            <a:r>
              <a:rPr lang="hu-HU">
                <a:solidFill>
                  <a:srgbClr val="FF0000"/>
                </a:solidFill>
                <a:latin typeface="Helvetica" pitchFamily="-84" charset="0"/>
                <a:ea typeface="Helvetica" pitchFamily="-84" charset="0"/>
                <a:cs typeface="Helvetica" pitchFamily="-84" charset="0"/>
              </a:rPr>
              <a:t>Insert: </a:t>
            </a:r>
          </a:p>
          <a:p>
            <a:r>
              <a:rPr lang="hu-HU">
                <a:latin typeface="Helvetica" pitchFamily="-84" charset="0"/>
                <a:ea typeface="Helvetica" pitchFamily="-84" charset="0"/>
                <a:cs typeface="Helvetica" pitchFamily="-84" charset="0"/>
              </a:rPr>
              <a:t>degree dynamics</a:t>
            </a:r>
          </a:p>
        </p:txBody>
      </p:sp>
      <p:graphicFrame>
        <p:nvGraphicFramePr>
          <p:cNvPr id="46084" name="Object 4"/>
          <p:cNvGraphicFramePr>
            <a:graphicFrameLocks noChangeAspect="1"/>
          </p:cNvGraphicFramePr>
          <p:nvPr/>
        </p:nvGraphicFramePr>
        <p:xfrm>
          <a:off x="0" y="1573213"/>
          <a:ext cx="1792288" cy="427037"/>
        </p:xfrm>
        <a:graphic>
          <a:graphicData uri="http://schemas.openxmlformats.org/presentationml/2006/ole">
            <mc:AlternateContent xmlns:mc="http://schemas.openxmlformats.org/markup-compatibility/2006">
              <mc:Choice xmlns:v="urn:schemas-microsoft-com:vml" Requires="v">
                <p:oleObj name="Equation" r:id="rId8" imgW="1333500" imgH="381000" progId="Equation.3">
                  <p:embed/>
                </p:oleObj>
              </mc:Choice>
              <mc:Fallback>
                <p:oleObj name="Equation" r:id="rId8" imgW="1333500" imgH="381000" progId="Equation.3">
                  <p:embed/>
                  <p:pic>
                    <p:nvPicPr>
                      <p:cNvPr id="4608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73213"/>
                        <a:ext cx="1792288"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2" name="TextBox 18"/>
          <p:cNvSpPr txBox="1">
            <a:spLocks noChangeArrowheads="1"/>
          </p:cNvSpPr>
          <p:nvPr/>
        </p:nvSpPr>
        <p:spPr bwMode="auto">
          <a:xfrm>
            <a:off x="0" y="1249363"/>
            <a:ext cx="1724025" cy="369887"/>
          </a:xfrm>
          <a:prstGeom prst="rect">
            <a:avLst/>
          </a:prstGeom>
          <a:noFill/>
          <a:ln w="9525">
            <a:noFill/>
            <a:miter lim="800000"/>
            <a:headEnd/>
            <a:tailEnd/>
          </a:ln>
        </p:spPr>
        <p:txBody>
          <a:bodyPr wrap="none">
            <a:prstTxWarp prst="textNoShape">
              <a:avLst/>
            </a:prstTxWarp>
            <a:spAutoFit/>
          </a:bodyPr>
          <a:lstStyle/>
          <a:p>
            <a:r>
              <a:rPr lang="hu-HU">
                <a:solidFill>
                  <a:srgbClr val="FF0000"/>
                </a:solidFill>
                <a:latin typeface="Helvetica" pitchFamily="-84" charset="0"/>
                <a:ea typeface="Helvetica" pitchFamily="-84" charset="0"/>
                <a:cs typeface="Helvetica" pitchFamily="-84" charset="0"/>
              </a:rPr>
              <a:t>m-dependence</a:t>
            </a:r>
          </a:p>
        </p:txBody>
      </p:sp>
      <p:sp>
        <p:nvSpPr>
          <p:cNvPr id="460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NUMERICAL SIMULATION OF THE BA MODEL</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graphicFrame>
        <p:nvGraphicFramePr>
          <p:cNvPr id="46085" name="Object 10"/>
          <p:cNvGraphicFramePr>
            <a:graphicFrameLocks noChangeAspect="1"/>
          </p:cNvGraphicFramePr>
          <p:nvPr/>
        </p:nvGraphicFramePr>
        <p:xfrm>
          <a:off x="4763" y="2122488"/>
          <a:ext cx="1579562" cy="523875"/>
        </p:xfrm>
        <a:graphic>
          <a:graphicData uri="http://schemas.openxmlformats.org/presentationml/2006/ole">
            <mc:AlternateContent xmlns:mc="http://schemas.openxmlformats.org/markup-compatibility/2006">
              <mc:Choice xmlns:v="urn:schemas-microsoft-com:vml" Requires="v">
                <p:oleObj name="Equation" r:id="rId10" imgW="1054100" imgH="419100" progId="Equation.3">
                  <p:embed/>
                </p:oleObj>
              </mc:Choice>
              <mc:Fallback>
                <p:oleObj name="Equation" r:id="rId10" imgW="1054100" imgH="419100" progId="Equation.3">
                  <p:embed/>
                  <p:pic>
                    <p:nvPicPr>
                      <p:cNvPr id="46085"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3" y="2122488"/>
                        <a:ext cx="1579562"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9727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74" name="TextBox 54"/>
          <p:cNvSpPr txBox="1">
            <a:spLocks noChangeArrowheads="1"/>
          </p:cNvSpPr>
          <p:nvPr/>
        </p:nvSpPr>
        <p:spPr bwMode="auto">
          <a:xfrm>
            <a:off x="330200" y="1423988"/>
            <a:ext cx="8610600" cy="1200150"/>
          </a:xfrm>
          <a:prstGeom prst="rect">
            <a:avLst/>
          </a:prstGeom>
          <a:noFill/>
          <a:ln w="9525">
            <a:noFill/>
            <a:miter lim="800000"/>
            <a:headEnd/>
            <a:tailEnd/>
          </a:ln>
        </p:spPr>
        <p:txBody>
          <a:bodyPr>
            <a:prstTxWarp prst="textNoShape">
              <a:avLst/>
            </a:prstTxWarp>
            <a:spAutoFit/>
          </a:bodyPr>
          <a:lstStyle/>
          <a:p>
            <a:r>
              <a:rPr lang="en-US" b="1">
                <a:latin typeface="Helvetica" pitchFamily="-111" charset="0"/>
                <a:ea typeface="Helvetica" pitchFamily="-111" charset="0"/>
                <a:cs typeface="Helvetica" pitchFamily="-111" charset="0"/>
              </a:rPr>
              <a:t>Definition:</a:t>
            </a:r>
          </a:p>
          <a:p>
            <a:endParaRPr lang="en-US" b="1">
              <a:solidFill>
                <a:srgbClr val="FF0000"/>
              </a:solidFill>
              <a:latin typeface="Helvetica" pitchFamily="-111" charset="0"/>
              <a:ea typeface="Helvetica" pitchFamily="-111" charset="0"/>
              <a:cs typeface="Helvetica" pitchFamily="-111" charset="0"/>
            </a:endParaRPr>
          </a:p>
          <a:p>
            <a:r>
              <a:rPr lang="en-US" b="1">
                <a:solidFill>
                  <a:srgbClr val="FF0000"/>
                </a:solidFill>
                <a:latin typeface="Helvetica" pitchFamily="-111" charset="0"/>
                <a:ea typeface="Helvetica" pitchFamily="-111" charset="0"/>
                <a:cs typeface="Helvetica" pitchFamily="-111" charset="0"/>
              </a:rPr>
              <a:t>Networks with a power law tail in their degree distribution are called </a:t>
            </a:r>
          </a:p>
          <a:p>
            <a:r>
              <a:rPr lang="en-US" b="1">
                <a:solidFill>
                  <a:srgbClr val="FF0000"/>
                </a:solidFill>
                <a:latin typeface="Helvetica" pitchFamily="-111" charset="0"/>
                <a:ea typeface="Helvetica" pitchFamily="-111" charset="0"/>
                <a:cs typeface="Helvetica" pitchFamily="-111" charset="0"/>
              </a:rPr>
              <a:t>‘scale-free networks’ </a:t>
            </a:r>
          </a:p>
        </p:txBody>
      </p:sp>
      <p:sp>
        <p:nvSpPr>
          <p:cNvPr id="28675" name="TextBox 55"/>
          <p:cNvSpPr txBox="1">
            <a:spLocks noChangeArrowheads="1"/>
          </p:cNvSpPr>
          <p:nvPr/>
        </p:nvSpPr>
        <p:spPr bwMode="auto">
          <a:xfrm>
            <a:off x="342900" y="2857500"/>
            <a:ext cx="3738563" cy="646113"/>
          </a:xfrm>
          <a:prstGeom prst="rect">
            <a:avLst/>
          </a:prstGeom>
          <a:noFill/>
          <a:ln w="9525">
            <a:noFill/>
            <a:miter lim="800000"/>
            <a:headEnd/>
            <a:tailEnd/>
          </a:ln>
        </p:spPr>
        <p:txBody>
          <a:bodyPr wrap="none">
            <a:prstTxWarp prst="textNoShape">
              <a:avLst/>
            </a:prstTxWarp>
            <a:spAutoFit/>
          </a:bodyPr>
          <a:lstStyle/>
          <a:p>
            <a:r>
              <a:rPr lang="en-US">
                <a:latin typeface="Helvetica" pitchFamily="-111" charset="0"/>
                <a:ea typeface="Helvetica" pitchFamily="-111" charset="0"/>
                <a:cs typeface="Helvetica" pitchFamily="-111" charset="0"/>
              </a:rPr>
              <a:t>Where does the name come from?</a:t>
            </a:r>
          </a:p>
          <a:p>
            <a:endParaRPr lang="en-US"/>
          </a:p>
        </p:txBody>
      </p:sp>
      <p:sp>
        <p:nvSpPr>
          <p:cNvPr id="28676" name="Rectangle 2"/>
          <p:cNvSpPr>
            <a:spLocks noChangeArrowheads="1"/>
          </p:cNvSpPr>
          <p:nvPr/>
        </p:nvSpPr>
        <p:spPr bwMode="auto">
          <a:xfrm>
            <a:off x="342900" y="3640138"/>
            <a:ext cx="7623175" cy="831850"/>
          </a:xfrm>
          <a:prstGeom prst="rect">
            <a:avLst/>
          </a:prstGeom>
          <a:noFill/>
          <a:ln w="9525">
            <a:noFill/>
            <a:miter lim="800000"/>
            <a:headEnd/>
            <a:tailEnd/>
          </a:ln>
        </p:spPr>
        <p:txBody>
          <a:bodyPr>
            <a:prstTxWarp prst="textNoShape">
              <a:avLst/>
            </a:prstTxWarp>
            <a:spAutoFit/>
          </a:bodyPr>
          <a:lstStyle/>
          <a:p>
            <a:r>
              <a:rPr lang="en-GB" sz="2400" b="1">
                <a:solidFill>
                  <a:srgbClr val="0000FF"/>
                </a:solidFill>
                <a:latin typeface="Helvetica" pitchFamily="-111" charset="0"/>
                <a:ea typeface="Helvetica" pitchFamily="-111" charset="0"/>
                <a:cs typeface="Helvetica" pitchFamily="-111" charset="0"/>
              </a:rPr>
              <a:t>Critical Phenomena and scale-invariance</a:t>
            </a:r>
          </a:p>
          <a:p>
            <a:r>
              <a:rPr lang="en-GB" sz="2400">
                <a:latin typeface="Helvetica" pitchFamily="-111" charset="0"/>
                <a:ea typeface="Helvetica" pitchFamily="-111" charset="0"/>
                <a:cs typeface="Helvetica" pitchFamily="-111" charset="0"/>
              </a:rPr>
              <a:t> (a detour)</a:t>
            </a:r>
            <a:endParaRPr lang="en-US" sz="2400">
              <a:latin typeface="Helvetica" pitchFamily="-111" charset="0"/>
              <a:ea typeface="Helvetica" pitchFamily="-111" charset="0"/>
              <a:cs typeface="Helvetica" pitchFamily="-111" charset="0"/>
            </a:endParaRPr>
          </a:p>
        </p:txBody>
      </p:sp>
      <p:sp>
        <p:nvSpPr>
          <p:cNvPr id="28677" name="TextBox 2"/>
          <p:cNvSpPr txBox="1">
            <a:spLocks noChangeArrowheads="1"/>
          </p:cNvSpPr>
          <p:nvPr/>
        </p:nvSpPr>
        <p:spPr bwMode="auto">
          <a:xfrm>
            <a:off x="4729163" y="6362700"/>
            <a:ext cx="3236912" cy="369888"/>
          </a:xfrm>
          <a:prstGeom prst="rect">
            <a:avLst/>
          </a:prstGeom>
          <a:noFill/>
          <a:ln w="9525">
            <a:noFill/>
            <a:miter lim="800000"/>
            <a:headEnd/>
            <a:tailEnd/>
          </a:ln>
        </p:spPr>
        <p:txBody>
          <a:bodyPr wrap="none">
            <a:prstTxWarp prst="textNoShape">
              <a:avLst/>
            </a:prstTxWarp>
            <a:spAutoFit/>
          </a:bodyPr>
          <a:lstStyle/>
          <a:p>
            <a:r>
              <a:rPr lang="en-US"/>
              <a:t>Slides after </a:t>
            </a:r>
            <a:r>
              <a:rPr lang="en-US" b="1"/>
              <a:t>Dante R. Chialvo </a:t>
            </a:r>
            <a:endParaRPr lang="en-US"/>
          </a:p>
        </p:txBody>
      </p:sp>
      <p:sp>
        <p:nvSpPr>
          <p:cNvPr id="28678" name="TextBox 2"/>
          <p:cNvSpPr txBox="1">
            <a:spLocks noChangeArrowheads="1"/>
          </p:cNvSpPr>
          <p:nvPr/>
        </p:nvSpPr>
        <p:spPr bwMode="auto">
          <a:xfrm>
            <a:off x="330200" y="5264150"/>
            <a:ext cx="1881188" cy="246063"/>
          </a:xfrm>
          <a:prstGeom prst="rect">
            <a:avLst/>
          </a:prstGeom>
          <a:noFill/>
          <a:ln w="9525">
            <a:noFill/>
            <a:miter lim="800000"/>
            <a:headEnd/>
            <a:tailEnd/>
          </a:ln>
        </p:spPr>
        <p:txBody>
          <a:bodyPr wrap="none">
            <a:prstTxWarp prst="textNoShape">
              <a:avLst/>
            </a:prstTxWarp>
            <a:spAutoFit/>
          </a:bodyPr>
          <a:lstStyle/>
          <a:p>
            <a:r>
              <a:rPr lang="en-US" sz="1000">
                <a:latin typeface="Helvetica" pitchFamily="-111" charset="0"/>
                <a:ea typeface="Helvetica" pitchFamily="-111" charset="0"/>
                <a:cs typeface="Helvetica" pitchFamily="-111" charset="0"/>
              </a:rPr>
              <a:t>Slides after </a:t>
            </a:r>
            <a:r>
              <a:rPr lang="en-US" sz="1000" b="1">
                <a:latin typeface="Helvetica" pitchFamily="-111" charset="0"/>
                <a:ea typeface="Helvetica" pitchFamily="-111" charset="0"/>
                <a:cs typeface="Helvetica" pitchFamily="-111" charset="0"/>
              </a:rPr>
              <a:t>Dante R. Chialvo </a:t>
            </a:r>
            <a:endParaRPr lang="en-US" sz="1000">
              <a:latin typeface="Helvetica" pitchFamily="-111" charset="0"/>
              <a:ea typeface="Helvetica" pitchFamily="-111" charset="0"/>
              <a:cs typeface="Helvetica" pitchFamily="-111" charset="0"/>
            </a:endParaRPr>
          </a:p>
        </p:txBody>
      </p:sp>
      <p:sp>
        <p:nvSpPr>
          <p:cNvPr id="28680"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Scale-free networks: Definition</a:t>
            </a:r>
          </a:p>
        </p:txBody>
      </p:sp>
      <p:sp>
        <p:nvSpPr>
          <p:cNvPr id="10"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9987836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5715000"/>
          </a:xfrm>
        </p:spPr>
        <p:txBody>
          <a:bodyPr/>
          <a:lstStyle/>
          <a:p>
            <a:r>
              <a:rPr lang="hu-HU" sz="2400" dirty="0">
                <a:ea typeface="ＭＳ Ｐゴシック" charset="-128"/>
                <a:cs typeface="ＭＳ Ｐゴシック" charset="-128"/>
              </a:rPr>
              <a:t>The mean field theory offers the correct scaling, BUT it provides the wrong coefficient of the degree distribution. </a:t>
            </a:r>
            <a:br>
              <a:rPr lang="hu-HU" sz="2400" dirty="0">
                <a:ea typeface="ＭＳ Ｐゴシック" charset="-128"/>
                <a:cs typeface="ＭＳ Ｐゴシック" charset="-128"/>
              </a:rPr>
            </a:br>
            <a:br>
              <a:rPr lang="hu-HU" sz="2400" dirty="0">
                <a:ea typeface="ＭＳ Ｐゴシック" charset="-128"/>
                <a:cs typeface="ＭＳ Ｐゴシック" charset="-128"/>
              </a:rPr>
            </a:br>
            <a:r>
              <a:rPr lang="hu-HU" sz="2400" dirty="0">
                <a:ea typeface="ＭＳ Ｐゴシック" charset="-128"/>
                <a:cs typeface="ＭＳ Ｐゴシック" charset="-128"/>
              </a:rPr>
              <a:t>So assymptotically it is correct (k</a:t>
            </a:r>
            <a:r>
              <a:rPr lang="en-US" sz="2400" dirty="0" err="1">
                <a:ea typeface="ＭＳ Ｐゴシック" charset="-128"/>
                <a:cs typeface="ＭＳ Ｐゴシック" charset="-128"/>
                <a:sym typeface="Wingdings" pitchFamily="-84" charset="2"/>
              </a:rPr>
              <a:t></a:t>
            </a:r>
            <a:r>
              <a:rPr lang="en-US" sz="2400" dirty="0">
                <a:ea typeface="ＭＳ Ｐゴシック" charset="-128"/>
                <a:cs typeface="ＭＳ Ｐゴシック" charset="-128"/>
                <a:sym typeface="Wingdings" pitchFamily="-84" charset="2"/>
              </a:rPr>
              <a:t> ∞)</a:t>
            </a:r>
            <a:r>
              <a:rPr lang="hu-HU" sz="2400" dirty="0">
                <a:ea typeface="ＭＳ Ｐゴシック" charset="-128"/>
                <a:cs typeface="ＭＳ Ｐゴシック" charset="-128"/>
              </a:rPr>
              <a:t>, but not correct in details (particularly for small k). </a:t>
            </a:r>
            <a:br>
              <a:rPr lang="hu-HU" sz="2400" dirty="0">
                <a:ea typeface="ＭＳ Ｐゴシック" charset="-128"/>
                <a:cs typeface="ＭＳ Ｐゴシック" charset="-128"/>
              </a:rPr>
            </a:br>
            <a:br>
              <a:rPr lang="hu-HU" sz="2400" dirty="0">
                <a:ea typeface="ＭＳ Ｐゴシック" charset="-128"/>
                <a:cs typeface="ＭＳ Ｐゴシック" charset="-128"/>
              </a:rPr>
            </a:br>
            <a:r>
              <a:rPr lang="hu-HU" sz="2400" dirty="0">
                <a:ea typeface="ＭＳ Ｐゴシック" charset="-128"/>
                <a:cs typeface="ＭＳ Ｐゴシック" charset="-128"/>
              </a:rPr>
              <a:t>To fix it, we need to calculate P(k) exactly, which we will do next using a rate equation based approach.</a:t>
            </a:r>
          </a:p>
        </p:txBody>
      </p:sp>
      <p:sp>
        <p:nvSpPr>
          <p:cNvPr id="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237509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nvGraphicFramePr>
        <p:xfrm>
          <a:off x="1127125" y="4305300"/>
          <a:ext cx="6045200" cy="542925"/>
        </p:xfrm>
        <a:graphic>
          <a:graphicData uri="http://schemas.openxmlformats.org/presentationml/2006/ole">
            <mc:AlternateContent xmlns:mc="http://schemas.openxmlformats.org/markup-compatibility/2006">
              <mc:Choice xmlns:v="urn:schemas-microsoft-com:vml" Requires="v">
                <p:oleObj name="Equation" r:id="rId2" imgW="3302000" imgH="355600" progId="Equation.3">
                  <p:embed/>
                </p:oleObj>
              </mc:Choice>
              <mc:Fallback>
                <p:oleObj name="Equation" r:id="rId2" imgW="3302000" imgH="355600" progId="Equation.3">
                  <p:embed/>
                  <p:pic>
                    <p:nvPicPr>
                      <p:cNvPr id="3277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4305300"/>
                        <a:ext cx="60452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8" name="Text Box 13"/>
          <p:cNvSpPr txBox="1">
            <a:spLocks noChangeArrowheads="1"/>
          </p:cNvSpPr>
          <p:nvPr/>
        </p:nvSpPr>
        <p:spPr bwMode="auto">
          <a:xfrm>
            <a:off x="6350" y="5451475"/>
            <a:ext cx="70104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a:solidFill>
                  <a:srgbClr val="000000"/>
                </a:solidFill>
                <a:latin typeface="Helvetica" pitchFamily="-84" charset="0"/>
                <a:ea typeface="Arial" pitchFamily="-84" charset="0"/>
                <a:cs typeface="Arial" pitchFamily="-84" charset="0"/>
              </a:rPr>
              <a:t>A.-L.Barabási, R. Albert and H. Jeong, </a:t>
            </a:r>
            <a:r>
              <a:rPr lang="en-US" sz="800" i="1">
                <a:solidFill>
                  <a:srgbClr val="000000"/>
                </a:solidFill>
                <a:latin typeface="Helvetica" pitchFamily="-84" charset="0"/>
                <a:ea typeface="Arial" pitchFamily="-84" charset="0"/>
                <a:cs typeface="Arial" pitchFamily="-84" charset="0"/>
              </a:rPr>
              <a:t>Physica </a:t>
            </a:r>
            <a:r>
              <a:rPr lang="en-US" sz="800">
                <a:solidFill>
                  <a:srgbClr val="000000"/>
                </a:solidFill>
                <a:latin typeface="Helvetica" pitchFamily="-84" charset="0"/>
                <a:ea typeface="Arial" pitchFamily="-84" charset="0"/>
                <a:cs typeface="Arial" pitchFamily="-84" charset="0"/>
              </a:rPr>
              <a:t>A </a:t>
            </a:r>
            <a:r>
              <a:rPr lang="en-US" sz="800" b="1">
                <a:solidFill>
                  <a:srgbClr val="000000"/>
                </a:solidFill>
                <a:latin typeface="Helvetica" pitchFamily="-84" charset="0"/>
                <a:ea typeface="Arial" pitchFamily="-84" charset="0"/>
                <a:cs typeface="Arial" pitchFamily="-84" charset="0"/>
              </a:rPr>
              <a:t>272,</a:t>
            </a:r>
            <a:r>
              <a:rPr lang="en-US" sz="800">
                <a:solidFill>
                  <a:srgbClr val="000000"/>
                </a:solidFill>
                <a:latin typeface="Helvetica" pitchFamily="-84" charset="0"/>
                <a:ea typeface="Arial" pitchFamily="-84" charset="0"/>
                <a:cs typeface="Arial" pitchFamily="-84" charset="0"/>
              </a:rPr>
              <a:t> 173 (1999)</a:t>
            </a:r>
          </a:p>
        </p:txBody>
      </p:sp>
      <p:graphicFrame>
        <p:nvGraphicFramePr>
          <p:cNvPr id="40963" name="Object 3"/>
          <p:cNvGraphicFramePr>
            <a:graphicFrameLocks noChangeAspect="1"/>
          </p:cNvGraphicFramePr>
          <p:nvPr/>
        </p:nvGraphicFramePr>
        <p:xfrm>
          <a:off x="263525" y="765175"/>
          <a:ext cx="2278063" cy="250825"/>
        </p:xfrm>
        <a:graphic>
          <a:graphicData uri="http://schemas.openxmlformats.org/presentationml/2006/ole">
            <mc:AlternateContent xmlns:mc="http://schemas.openxmlformats.org/markup-compatibility/2006">
              <mc:Choice xmlns:v="urn:schemas-microsoft-com:vml" Requires="v">
                <p:oleObj name="Equation" r:id="rId4" imgW="1244600" imgH="165100" progId="Equation.3">
                  <p:embed/>
                </p:oleObj>
              </mc:Choice>
              <mc:Fallback>
                <p:oleObj name="Equation" r:id="rId4" imgW="1244600" imgH="165100" progId="Equation.3">
                  <p:embed/>
                  <p:pic>
                    <p:nvPicPr>
                      <p:cNvPr id="4096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765175"/>
                        <a:ext cx="22780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9" name="TextBox 15"/>
          <p:cNvSpPr txBox="1">
            <a:spLocks noChangeArrowheads="1"/>
          </p:cNvSpPr>
          <p:nvPr/>
        </p:nvSpPr>
        <p:spPr bwMode="auto">
          <a:xfrm>
            <a:off x="2601913" y="746125"/>
            <a:ext cx="3417887"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Number of nodes with degree </a:t>
            </a:r>
            <a:r>
              <a:rPr lang="hu-HU" sz="1400" i="1">
                <a:latin typeface="Helvetica" pitchFamily="-84" charset="0"/>
                <a:ea typeface="Helvetica" pitchFamily="-84" charset="0"/>
                <a:cs typeface="Helvetica" pitchFamily="-84" charset="0"/>
              </a:rPr>
              <a:t>k</a:t>
            </a:r>
            <a:r>
              <a:rPr lang="hu-HU" sz="1400">
                <a:latin typeface="Helvetica" pitchFamily="-84" charset="0"/>
                <a:ea typeface="Helvetica" pitchFamily="-84" charset="0"/>
                <a:cs typeface="Helvetica" pitchFamily="-84" charset="0"/>
              </a:rPr>
              <a:t> at time </a:t>
            </a:r>
            <a:r>
              <a:rPr lang="hu-HU" sz="1400" i="1">
                <a:latin typeface="Helvetica" pitchFamily="-84" charset="0"/>
                <a:ea typeface="Helvetica" pitchFamily="-84" charset="0"/>
                <a:cs typeface="Helvetica" pitchFamily="-84" charset="0"/>
              </a:rPr>
              <a:t>t</a:t>
            </a:r>
            <a:r>
              <a:rPr lang="hu-HU" sz="1400">
                <a:latin typeface="Helvetica" pitchFamily="-84" charset="0"/>
                <a:ea typeface="Helvetica" pitchFamily="-84" charset="0"/>
                <a:cs typeface="Helvetica" pitchFamily="-84" charset="0"/>
              </a:rPr>
              <a:t>.</a:t>
            </a:r>
          </a:p>
        </p:txBody>
      </p:sp>
      <p:graphicFrame>
        <p:nvGraphicFramePr>
          <p:cNvPr id="32772" name="Object 4"/>
          <p:cNvGraphicFramePr>
            <a:graphicFrameLocks noChangeAspect="1"/>
          </p:cNvGraphicFramePr>
          <p:nvPr/>
        </p:nvGraphicFramePr>
        <p:xfrm>
          <a:off x="3336925" y="3111500"/>
          <a:ext cx="1373188" cy="446088"/>
        </p:xfrm>
        <a:graphic>
          <a:graphicData uri="http://schemas.openxmlformats.org/presentationml/2006/ole">
            <mc:AlternateContent xmlns:mc="http://schemas.openxmlformats.org/markup-compatibility/2006">
              <mc:Choice xmlns:v="urn:schemas-microsoft-com:vml" Requires="v">
                <p:oleObj name="Equation" r:id="rId6" imgW="914400" imgH="355600" progId="Equation.3">
                  <p:embed/>
                </p:oleObj>
              </mc:Choice>
              <mc:Fallback>
                <p:oleObj name="Equation" r:id="rId6" imgW="914400" imgH="355600" progId="Equation.3">
                  <p:embed/>
                  <p:pic>
                    <p:nvPicPr>
                      <p:cNvPr id="3277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3111500"/>
                        <a:ext cx="1373188"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TextBox 17"/>
          <p:cNvSpPr txBox="1">
            <a:spLocks noChangeArrowheads="1"/>
          </p:cNvSpPr>
          <p:nvPr/>
        </p:nvSpPr>
        <p:spPr bwMode="auto">
          <a:xfrm>
            <a:off x="95250" y="3060700"/>
            <a:ext cx="3127375" cy="522288"/>
          </a:xfrm>
          <a:prstGeom prst="rect">
            <a:avLst/>
          </a:prstGeom>
          <a:noFill/>
          <a:ln w="9525">
            <a:noFill/>
            <a:miter lim="800000"/>
            <a:headEnd/>
            <a:tailEnd/>
          </a:ln>
        </p:spPr>
        <p:txBody>
          <a:bodyPr>
            <a:prstTxWarp prst="textNoShape">
              <a:avLst/>
            </a:prstTxWarp>
            <a:spAutoFit/>
          </a:bodyPr>
          <a:lstStyle/>
          <a:p>
            <a:r>
              <a:rPr lang="hu-HU" sz="1400">
                <a:latin typeface="Helvetica" pitchFamily="-84" charset="0"/>
                <a:ea typeface="Helvetica" pitchFamily="-84" charset="0"/>
                <a:cs typeface="Helvetica" pitchFamily="-84" charset="0"/>
              </a:rPr>
              <a:t>Nr. of degree </a:t>
            </a:r>
            <a:r>
              <a:rPr lang="hu-HU" sz="1400" i="1">
                <a:latin typeface="Helvetica" pitchFamily="-84" charset="0"/>
                <a:ea typeface="Helvetica" pitchFamily="-84" charset="0"/>
                <a:cs typeface="Helvetica" pitchFamily="-84" charset="0"/>
              </a:rPr>
              <a:t>k-1</a:t>
            </a:r>
            <a:r>
              <a:rPr lang="hu-HU" sz="1400">
                <a:latin typeface="Helvetica" pitchFamily="-84" charset="0"/>
                <a:ea typeface="Helvetica" pitchFamily="-84" charset="0"/>
                <a:cs typeface="Helvetica" pitchFamily="-84" charset="0"/>
              </a:rPr>
              <a:t> nodes that acquire a new link, becoming degree </a:t>
            </a:r>
            <a:r>
              <a:rPr lang="hu-HU" sz="1400" i="1">
                <a:latin typeface="Helvetica" pitchFamily="-84" charset="0"/>
                <a:ea typeface="Helvetica" pitchFamily="-84" charset="0"/>
                <a:cs typeface="Helvetica" pitchFamily="-84" charset="0"/>
              </a:rPr>
              <a:t>k</a:t>
            </a:r>
          </a:p>
        </p:txBody>
      </p:sp>
      <p:graphicFrame>
        <p:nvGraphicFramePr>
          <p:cNvPr id="40965" name="Object 5"/>
          <p:cNvGraphicFramePr>
            <a:graphicFrameLocks noChangeAspect="1"/>
          </p:cNvGraphicFramePr>
          <p:nvPr/>
        </p:nvGraphicFramePr>
        <p:xfrm>
          <a:off x="263525" y="1492250"/>
          <a:ext cx="2025650" cy="612775"/>
        </p:xfrm>
        <a:graphic>
          <a:graphicData uri="http://schemas.openxmlformats.org/presentationml/2006/ole">
            <mc:AlternateContent xmlns:mc="http://schemas.openxmlformats.org/markup-compatibility/2006">
              <mc:Choice xmlns:v="urn:schemas-microsoft-com:vml" Requires="v">
                <p:oleObj name="Equation" r:id="rId8" imgW="1295400" imgH="469900" progId="Equation.3">
                  <p:embed/>
                </p:oleObj>
              </mc:Choice>
              <mc:Fallback>
                <p:oleObj name="Equation" r:id="rId8" imgW="1295400" imgH="469900" progId="Equation.3">
                  <p:embed/>
                  <p:pic>
                    <p:nvPicPr>
                      <p:cNvPr id="4096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525" y="1492250"/>
                        <a:ext cx="20256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Left Brace 22"/>
          <p:cNvSpPr/>
          <p:nvPr/>
        </p:nvSpPr>
        <p:spPr>
          <a:xfrm rot="16200000">
            <a:off x="6268244" y="2837656"/>
            <a:ext cx="298450" cy="5413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2780" name="TextBox 23"/>
          <p:cNvSpPr txBox="1">
            <a:spLocks noChangeArrowheads="1"/>
          </p:cNvSpPr>
          <p:nvPr/>
        </p:nvSpPr>
        <p:spPr bwMode="auto">
          <a:xfrm>
            <a:off x="5789613" y="3208338"/>
            <a:ext cx="1262062" cy="461962"/>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Preferential attachment</a:t>
            </a:r>
          </a:p>
        </p:txBody>
      </p:sp>
      <p:sp>
        <p:nvSpPr>
          <p:cNvPr id="40973" name="TextBox 25"/>
          <p:cNvSpPr txBox="1">
            <a:spLocks noChangeArrowheads="1"/>
          </p:cNvSpPr>
          <p:nvPr/>
        </p:nvSpPr>
        <p:spPr bwMode="auto">
          <a:xfrm>
            <a:off x="220663" y="1114425"/>
            <a:ext cx="8615362" cy="307975"/>
          </a:xfrm>
          <a:prstGeom prst="rect">
            <a:avLst/>
          </a:prstGeom>
          <a:noFill/>
          <a:ln w="9525">
            <a:noFill/>
            <a:miter lim="800000"/>
            <a:headEnd/>
            <a:tailEnd/>
          </a:ln>
        </p:spPr>
        <p:txBody>
          <a:bodyPr>
            <a:prstTxWarp prst="textNoShape">
              <a:avLst/>
            </a:prstTxWarp>
            <a:spAutoFit/>
          </a:bodyPr>
          <a:lstStyle/>
          <a:p>
            <a:r>
              <a:rPr lang="hu-HU" sz="1400" dirty="0">
                <a:latin typeface="Helvetica" pitchFamily="-84" charset="0"/>
                <a:ea typeface="Helvetica" pitchFamily="-84" charset="0"/>
                <a:cs typeface="Helvetica" pitchFamily="-84" charset="0"/>
              </a:rPr>
              <a:t>Since at each timestep we add one node, we have N=t (total number of nodes =</a:t>
            </a:r>
            <a:r>
              <a:rPr lang="en-US" sz="1400" dirty="0">
                <a:latin typeface="Helvetica" pitchFamily="-84" charset="0"/>
                <a:ea typeface="Helvetica" pitchFamily="-84" charset="0"/>
                <a:cs typeface="Helvetica" pitchFamily="-84" charset="0"/>
              </a:rPr>
              <a:t> </a:t>
            </a:r>
            <a:r>
              <a:rPr lang="hu-HU" sz="1400" dirty="0">
                <a:latin typeface="Helvetica" pitchFamily="-84" charset="0"/>
                <a:ea typeface="Helvetica" pitchFamily="-84" charset="0"/>
                <a:cs typeface="Helvetica" pitchFamily="-84" charset="0"/>
              </a:rPr>
              <a:t>number of timesteps)</a:t>
            </a:r>
          </a:p>
        </p:txBody>
      </p:sp>
      <p:sp>
        <p:nvSpPr>
          <p:cNvPr id="40974" name="TextBox 26"/>
          <p:cNvSpPr txBox="1">
            <a:spLocks noChangeArrowheads="1"/>
          </p:cNvSpPr>
          <p:nvPr/>
        </p:nvSpPr>
        <p:spPr bwMode="auto">
          <a:xfrm>
            <a:off x="2501900" y="1560513"/>
            <a:ext cx="6446838" cy="307975"/>
          </a:xfrm>
          <a:prstGeom prst="rect">
            <a:avLst/>
          </a:prstGeom>
          <a:noFill/>
          <a:ln w="9525">
            <a:noFill/>
            <a:miter lim="800000"/>
            <a:headEnd/>
            <a:tailEnd/>
          </a:ln>
        </p:spPr>
        <p:txBody>
          <a:bodyPr>
            <a:prstTxWarp prst="textNoShape">
              <a:avLst/>
            </a:prstTxWarp>
            <a:spAutoFit/>
          </a:bodyPr>
          <a:lstStyle/>
          <a:p>
            <a:r>
              <a:rPr lang="hu-HU" sz="1400" i="1">
                <a:latin typeface="Helvetica" pitchFamily="-84" charset="0"/>
                <a:ea typeface="Helvetica" pitchFamily="-84" charset="0"/>
                <a:cs typeface="Helvetica" pitchFamily="-84" charset="0"/>
              </a:rPr>
              <a:t>2m</a:t>
            </a:r>
            <a:r>
              <a:rPr lang="hu-HU" sz="1400">
                <a:latin typeface="Helvetica" pitchFamily="-84" charset="0"/>
                <a:ea typeface="Helvetica" pitchFamily="-84" charset="0"/>
                <a:cs typeface="Helvetica" pitchFamily="-84" charset="0"/>
              </a:rPr>
              <a:t>: each node adds </a:t>
            </a:r>
            <a:r>
              <a:rPr lang="hu-HU" sz="1400" i="1">
                <a:latin typeface="Helvetica" pitchFamily="-84" charset="0"/>
                <a:ea typeface="Helvetica" pitchFamily="-84" charset="0"/>
                <a:cs typeface="Helvetica" pitchFamily="-84" charset="0"/>
              </a:rPr>
              <a:t>m </a:t>
            </a:r>
            <a:r>
              <a:rPr lang="hu-HU" sz="1400">
                <a:latin typeface="Helvetica" pitchFamily="-84" charset="0"/>
                <a:ea typeface="Helvetica" pitchFamily="-84" charset="0"/>
                <a:cs typeface="Helvetica" pitchFamily="-84" charset="0"/>
              </a:rPr>
              <a:t>links, but each link contributed to the degree of 2 nodes </a:t>
            </a:r>
          </a:p>
        </p:txBody>
      </p:sp>
      <p:sp>
        <p:nvSpPr>
          <p:cNvPr id="32783" name="TextBox 27"/>
          <p:cNvSpPr txBox="1">
            <a:spLocks noChangeArrowheads="1"/>
          </p:cNvSpPr>
          <p:nvPr/>
        </p:nvSpPr>
        <p:spPr bwMode="auto">
          <a:xfrm>
            <a:off x="273050" y="2574925"/>
            <a:ext cx="6121400" cy="522288"/>
          </a:xfrm>
          <a:prstGeom prst="rect">
            <a:avLst/>
          </a:prstGeom>
          <a:noFill/>
          <a:ln w="9525">
            <a:noFill/>
            <a:miter lim="800000"/>
            <a:headEnd/>
            <a:tailEnd/>
          </a:ln>
        </p:spPr>
        <p:txBody>
          <a:bodyPr>
            <a:prstTxWarp prst="textNoShape">
              <a:avLst/>
            </a:prstTxWarp>
            <a:spAutoFit/>
          </a:bodyPr>
          <a:lstStyle/>
          <a:p>
            <a:r>
              <a:rPr lang="hu-HU" sz="1400">
                <a:latin typeface="Helvetica" pitchFamily="-84" charset="0"/>
                <a:ea typeface="Helvetica" pitchFamily="-84" charset="0"/>
                <a:cs typeface="Helvetica" pitchFamily="-84" charset="0"/>
              </a:rPr>
              <a:t>Number of links added to degree </a:t>
            </a:r>
            <a:r>
              <a:rPr lang="hu-HU" sz="1400" i="1">
                <a:latin typeface="Helvetica" pitchFamily="-84" charset="0"/>
                <a:ea typeface="Helvetica" pitchFamily="-84" charset="0"/>
                <a:cs typeface="Helvetica" pitchFamily="-84" charset="0"/>
              </a:rPr>
              <a:t>k</a:t>
            </a:r>
            <a:r>
              <a:rPr lang="hu-HU" sz="1400">
                <a:latin typeface="Helvetica" pitchFamily="-84" charset="0"/>
                <a:ea typeface="Helvetica" pitchFamily="-84" charset="0"/>
                <a:cs typeface="Helvetica" pitchFamily="-84" charset="0"/>
              </a:rPr>
              <a:t> nodes after the arrival of a new node:</a:t>
            </a:r>
          </a:p>
          <a:p>
            <a:endParaRPr lang="hu-HU" sz="1400"/>
          </a:p>
        </p:txBody>
      </p:sp>
      <p:graphicFrame>
        <p:nvGraphicFramePr>
          <p:cNvPr id="32774" name="Object 6"/>
          <p:cNvGraphicFramePr>
            <a:graphicFrameLocks noChangeAspect="1"/>
          </p:cNvGraphicFramePr>
          <p:nvPr/>
        </p:nvGraphicFramePr>
        <p:xfrm>
          <a:off x="6205538" y="2536825"/>
          <a:ext cx="2784475" cy="446088"/>
        </p:xfrm>
        <a:graphic>
          <a:graphicData uri="http://schemas.openxmlformats.org/presentationml/2006/ole">
            <mc:AlternateContent xmlns:mc="http://schemas.openxmlformats.org/markup-compatibility/2006">
              <mc:Choice xmlns:v="urn:schemas-microsoft-com:vml" Requires="v">
                <p:oleObj name="Equation" r:id="rId10" imgW="1854200" imgH="355600" progId="Equation.3">
                  <p:embed/>
                </p:oleObj>
              </mc:Choice>
              <mc:Fallback>
                <p:oleObj name="Equation" r:id="rId10" imgW="1854200" imgH="355600" progId="Equation.3">
                  <p:embed/>
                  <p:pic>
                    <p:nvPicPr>
                      <p:cNvPr id="3277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5538" y="2536825"/>
                        <a:ext cx="2784475"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Left Brace 29"/>
          <p:cNvSpPr/>
          <p:nvPr/>
        </p:nvSpPr>
        <p:spPr>
          <a:xfrm rot="16200000">
            <a:off x="7743032" y="2867818"/>
            <a:ext cx="298450" cy="271463"/>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1" name="Left Brace 30"/>
          <p:cNvSpPr/>
          <p:nvPr/>
        </p:nvSpPr>
        <p:spPr>
          <a:xfrm rot="5400000">
            <a:off x="7052469" y="2209006"/>
            <a:ext cx="298450" cy="67468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2786" name="TextBox 31"/>
          <p:cNvSpPr txBox="1">
            <a:spLocks noChangeArrowheads="1"/>
          </p:cNvSpPr>
          <p:nvPr/>
        </p:nvSpPr>
        <p:spPr bwMode="auto">
          <a:xfrm>
            <a:off x="6567488" y="1993900"/>
            <a:ext cx="1262062" cy="461963"/>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Total number of k-nodes</a:t>
            </a:r>
          </a:p>
        </p:txBody>
      </p:sp>
      <p:sp>
        <p:nvSpPr>
          <p:cNvPr id="32787" name="TextBox 32"/>
          <p:cNvSpPr txBox="1">
            <a:spLocks noChangeArrowheads="1"/>
          </p:cNvSpPr>
          <p:nvPr/>
        </p:nvSpPr>
        <p:spPr bwMode="auto">
          <a:xfrm>
            <a:off x="7264400" y="3082925"/>
            <a:ext cx="1262063" cy="646113"/>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New node adds m new links to other nodes</a:t>
            </a:r>
          </a:p>
        </p:txBody>
      </p:sp>
      <p:graphicFrame>
        <p:nvGraphicFramePr>
          <p:cNvPr id="32775" name="Object 7"/>
          <p:cNvGraphicFramePr>
            <a:graphicFrameLocks noChangeAspect="1"/>
          </p:cNvGraphicFramePr>
          <p:nvPr/>
        </p:nvGraphicFramePr>
        <p:xfrm>
          <a:off x="3476625" y="3748088"/>
          <a:ext cx="801688" cy="446087"/>
        </p:xfrm>
        <a:graphic>
          <a:graphicData uri="http://schemas.openxmlformats.org/presentationml/2006/ole">
            <mc:AlternateContent xmlns:mc="http://schemas.openxmlformats.org/markup-compatibility/2006">
              <mc:Choice xmlns:v="urn:schemas-microsoft-com:vml" Requires="v">
                <p:oleObj name="Equation" r:id="rId12" imgW="533400" imgH="355600" progId="Equation.3">
                  <p:embed/>
                </p:oleObj>
              </mc:Choice>
              <mc:Fallback>
                <p:oleObj name="Equation" r:id="rId12" imgW="533400" imgH="355600" progId="Equation.3">
                  <p:embed/>
                  <p:pic>
                    <p:nvPicPr>
                      <p:cNvPr id="3277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6625" y="3748088"/>
                        <a:ext cx="801688"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8" name="TextBox 34"/>
          <p:cNvSpPr txBox="1">
            <a:spLocks noChangeArrowheads="1"/>
          </p:cNvSpPr>
          <p:nvPr/>
        </p:nvSpPr>
        <p:spPr bwMode="auto">
          <a:xfrm>
            <a:off x="95250" y="3722688"/>
            <a:ext cx="3127375" cy="522287"/>
          </a:xfrm>
          <a:prstGeom prst="rect">
            <a:avLst/>
          </a:prstGeom>
          <a:noFill/>
          <a:ln w="9525">
            <a:noFill/>
            <a:miter lim="800000"/>
            <a:headEnd/>
            <a:tailEnd/>
          </a:ln>
        </p:spPr>
        <p:txBody>
          <a:bodyPr>
            <a:prstTxWarp prst="textNoShape">
              <a:avLst/>
            </a:prstTxWarp>
            <a:spAutoFit/>
          </a:bodyPr>
          <a:lstStyle/>
          <a:p>
            <a:r>
              <a:rPr lang="hu-HU" sz="1400">
                <a:latin typeface="Helvetica" pitchFamily="-84" charset="0"/>
                <a:ea typeface="Helvetica" pitchFamily="-84" charset="0"/>
                <a:cs typeface="Helvetica" pitchFamily="-84" charset="0"/>
              </a:rPr>
              <a:t>Nr. of degree</a:t>
            </a:r>
            <a:r>
              <a:rPr lang="hu-HU" sz="1400" i="1">
                <a:latin typeface="Helvetica" pitchFamily="-84" charset="0"/>
                <a:ea typeface="Helvetica" pitchFamily="-84" charset="0"/>
                <a:cs typeface="Helvetica" pitchFamily="-84" charset="0"/>
              </a:rPr>
              <a:t> k </a:t>
            </a:r>
            <a:r>
              <a:rPr lang="hu-HU" sz="1400">
                <a:latin typeface="Helvetica" pitchFamily="-84" charset="0"/>
                <a:ea typeface="Helvetica" pitchFamily="-84" charset="0"/>
                <a:cs typeface="Helvetica" pitchFamily="-84" charset="0"/>
              </a:rPr>
              <a:t>nodes that acquire a new link, becoming degree </a:t>
            </a:r>
            <a:r>
              <a:rPr lang="hu-HU" sz="1400" i="1">
                <a:latin typeface="Helvetica" pitchFamily="-84" charset="0"/>
                <a:ea typeface="Helvetica" pitchFamily="-84" charset="0"/>
                <a:cs typeface="Helvetica" pitchFamily="-84" charset="0"/>
              </a:rPr>
              <a:t>k+1</a:t>
            </a:r>
          </a:p>
        </p:txBody>
      </p:sp>
      <p:sp>
        <p:nvSpPr>
          <p:cNvPr id="36" name="Left Brace 35"/>
          <p:cNvSpPr/>
          <p:nvPr/>
        </p:nvSpPr>
        <p:spPr>
          <a:xfrm rot="16200000">
            <a:off x="1852613" y="3995737"/>
            <a:ext cx="298450" cy="1749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7" name="Left Brace 36"/>
          <p:cNvSpPr/>
          <p:nvPr/>
        </p:nvSpPr>
        <p:spPr>
          <a:xfrm rot="16200000">
            <a:off x="3499644" y="4368006"/>
            <a:ext cx="298450" cy="9858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8" name="Left Brace 37"/>
          <p:cNvSpPr/>
          <p:nvPr/>
        </p:nvSpPr>
        <p:spPr>
          <a:xfrm rot="16200000">
            <a:off x="6545263" y="4344987"/>
            <a:ext cx="298450" cy="10509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9" name="Left Brace 38"/>
          <p:cNvSpPr/>
          <p:nvPr/>
        </p:nvSpPr>
        <p:spPr>
          <a:xfrm rot="16200000">
            <a:off x="4997450" y="4089400"/>
            <a:ext cx="298450" cy="1562100"/>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2793" name="TextBox 39"/>
          <p:cNvSpPr txBox="1">
            <a:spLocks noChangeArrowheads="1"/>
          </p:cNvSpPr>
          <p:nvPr/>
        </p:nvSpPr>
        <p:spPr bwMode="auto">
          <a:xfrm>
            <a:off x="895350" y="5019675"/>
            <a:ext cx="1625600" cy="276225"/>
          </a:xfrm>
          <a:prstGeom prst="rect">
            <a:avLst/>
          </a:prstGeom>
          <a:noFill/>
          <a:ln w="9525">
            <a:noFill/>
            <a:miter lim="800000"/>
            <a:headEnd/>
            <a:tailEnd/>
          </a:ln>
        </p:spPr>
        <p:txBody>
          <a:bodyPr wrap="none">
            <a:prstTxWarp prst="textNoShape">
              <a:avLst/>
            </a:prstTxWarp>
            <a:spAutoFit/>
          </a:bodyPr>
          <a:lstStyle/>
          <a:p>
            <a:r>
              <a:rPr lang="hu-HU" sz="1200">
                <a:latin typeface="Helvetica" pitchFamily="-84" charset="0"/>
                <a:ea typeface="Helvetica" pitchFamily="-84" charset="0"/>
                <a:cs typeface="Helvetica" pitchFamily="-84" charset="0"/>
              </a:rPr>
              <a:t># k-nodes at time t+1</a:t>
            </a:r>
          </a:p>
        </p:txBody>
      </p:sp>
      <p:sp>
        <p:nvSpPr>
          <p:cNvPr id="32794" name="TextBox 40"/>
          <p:cNvSpPr txBox="1">
            <a:spLocks noChangeArrowheads="1"/>
          </p:cNvSpPr>
          <p:nvPr/>
        </p:nvSpPr>
        <p:spPr bwMode="auto">
          <a:xfrm>
            <a:off x="3127375" y="5010150"/>
            <a:ext cx="969963" cy="461963"/>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 k-nodes at time t</a:t>
            </a:r>
          </a:p>
        </p:txBody>
      </p:sp>
      <p:sp>
        <p:nvSpPr>
          <p:cNvPr id="32795" name="TextBox 41"/>
          <p:cNvSpPr txBox="1">
            <a:spLocks noChangeArrowheads="1"/>
          </p:cNvSpPr>
          <p:nvPr/>
        </p:nvSpPr>
        <p:spPr bwMode="auto">
          <a:xfrm>
            <a:off x="4506913" y="4979988"/>
            <a:ext cx="1295400" cy="646112"/>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Gain of  k-nodes via</a:t>
            </a:r>
          </a:p>
          <a:p>
            <a:pPr algn="ctr"/>
            <a:r>
              <a:rPr lang="hu-HU" sz="1200">
                <a:latin typeface="Helvetica" pitchFamily="-84" charset="0"/>
                <a:ea typeface="Helvetica" pitchFamily="-84" charset="0"/>
                <a:cs typeface="Helvetica" pitchFamily="-84" charset="0"/>
              </a:rPr>
              <a:t>k-1</a:t>
            </a:r>
            <a:r>
              <a:rPr lang="en-US" sz="1200">
                <a:latin typeface="Helvetica" pitchFamily="-84" charset="0"/>
                <a:ea typeface="Helvetica" pitchFamily="-84" charset="0"/>
                <a:cs typeface="Helvetica" pitchFamily="-84" charset="0"/>
                <a:sym typeface="Wingdings" pitchFamily="-84" charset="2"/>
              </a:rPr>
              <a:t></a:t>
            </a:r>
            <a:r>
              <a:rPr lang="hu-HU" sz="1200">
                <a:latin typeface="Helvetica" pitchFamily="-84" charset="0"/>
                <a:ea typeface="Helvetica" pitchFamily="-84" charset="0"/>
                <a:cs typeface="Helvetica" pitchFamily="-84" charset="0"/>
              </a:rPr>
              <a:t> k</a:t>
            </a:r>
          </a:p>
        </p:txBody>
      </p:sp>
      <p:sp>
        <p:nvSpPr>
          <p:cNvPr id="32796" name="TextBox 42"/>
          <p:cNvSpPr txBox="1">
            <a:spLocks noChangeArrowheads="1"/>
          </p:cNvSpPr>
          <p:nvPr/>
        </p:nvSpPr>
        <p:spPr bwMode="auto">
          <a:xfrm>
            <a:off x="6116638" y="4957763"/>
            <a:ext cx="1152525" cy="646112"/>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Loss  of  k-nodes via</a:t>
            </a:r>
          </a:p>
          <a:p>
            <a:pPr algn="ctr"/>
            <a:r>
              <a:rPr lang="hu-HU" sz="1200">
                <a:latin typeface="Helvetica" pitchFamily="-84" charset="0"/>
                <a:ea typeface="Helvetica" pitchFamily="-84" charset="0"/>
                <a:cs typeface="Helvetica" pitchFamily="-84" charset="0"/>
                <a:sym typeface="Wingdings" pitchFamily="-84" charset="2"/>
              </a:rPr>
              <a:t>k</a:t>
            </a:r>
            <a:r>
              <a:rPr lang="en-US" sz="1200">
                <a:latin typeface="Helvetica" pitchFamily="-84" charset="0"/>
                <a:ea typeface="Helvetica" pitchFamily="-84" charset="0"/>
                <a:cs typeface="Helvetica" pitchFamily="-84" charset="0"/>
                <a:sym typeface="Wingdings" pitchFamily="-84" charset="2"/>
              </a:rPr>
              <a:t></a:t>
            </a:r>
            <a:r>
              <a:rPr lang="hu-HU" sz="1200">
                <a:latin typeface="Helvetica" pitchFamily="-84" charset="0"/>
                <a:ea typeface="Helvetica" pitchFamily="-84" charset="0"/>
                <a:cs typeface="Helvetica" pitchFamily="-84" charset="0"/>
              </a:rPr>
              <a:t> k+1</a:t>
            </a:r>
          </a:p>
        </p:txBody>
      </p:sp>
      <p:sp>
        <p:nvSpPr>
          <p:cNvPr id="4098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 name="Oval 1"/>
          <p:cNvSpPr/>
          <p:nvPr/>
        </p:nvSpPr>
        <p:spPr>
          <a:xfrm>
            <a:off x="6785927" y="2574925"/>
            <a:ext cx="269875" cy="2992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516052" y="2755105"/>
            <a:ext cx="269875" cy="2992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7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7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7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23" grpId="0" animBg="1"/>
      <p:bldP spid="32780" grpId="0"/>
      <p:bldP spid="32783" grpId="0"/>
      <p:bldP spid="30" grpId="0" animBg="1"/>
      <p:bldP spid="31" grpId="0" animBg="1"/>
      <p:bldP spid="32786" grpId="0"/>
      <p:bldP spid="32787" grpId="0"/>
      <p:bldP spid="32788" grpId="0"/>
      <p:bldP spid="36" grpId="0" animBg="1"/>
      <p:bldP spid="37" grpId="0" animBg="1"/>
      <p:bldP spid="38" grpId="0" animBg="1"/>
      <p:bldP spid="39" grpId="0" animBg="1"/>
      <p:bldP spid="32793" grpId="0"/>
      <p:bldP spid="32794" grpId="0"/>
      <p:bldP spid="32795" grpId="0"/>
      <p:bldP spid="32796" grpId="0"/>
      <p:bldP spid="2"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5"/>
          <p:cNvGraphicFramePr>
            <a:graphicFrameLocks noChangeAspect="1"/>
          </p:cNvGraphicFramePr>
          <p:nvPr/>
        </p:nvGraphicFramePr>
        <p:xfrm>
          <a:off x="1054100" y="3525838"/>
          <a:ext cx="5207000" cy="542925"/>
        </p:xfrm>
        <a:graphic>
          <a:graphicData uri="http://schemas.openxmlformats.org/presentationml/2006/ole">
            <mc:AlternateContent xmlns:mc="http://schemas.openxmlformats.org/markup-compatibility/2006">
              <mc:Choice xmlns:v="urn:schemas-microsoft-com:vml" Requires="v">
                <p:oleObj name="Equation" r:id="rId2" imgW="2844800" imgH="355600" progId="Equation.3">
                  <p:embed/>
                </p:oleObj>
              </mc:Choice>
              <mc:Fallback>
                <p:oleObj name="Equation" r:id="rId2" imgW="2844800" imgH="355600" progId="Equation.3">
                  <p:embed/>
                  <p:pic>
                    <p:nvPicPr>
                      <p:cNvPr id="33794"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3525838"/>
                        <a:ext cx="52070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Text Box 13"/>
          <p:cNvSpPr txBox="1">
            <a:spLocks noChangeArrowheads="1"/>
          </p:cNvSpPr>
          <p:nvPr/>
        </p:nvSpPr>
        <p:spPr bwMode="auto">
          <a:xfrm>
            <a:off x="146050" y="5340020"/>
            <a:ext cx="7010400" cy="307777"/>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solidFill>
                  <a:srgbClr val="000000"/>
                </a:solidFill>
                <a:latin typeface="Times New Roman" pitchFamily="-84" charset="0"/>
                <a:ea typeface="Arial" pitchFamily="-84" charset="0"/>
                <a:cs typeface="Arial" pitchFamily="-84" charset="0"/>
              </a:rPr>
              <a:t>A.-</a:t>
            </a:r>
            <a:r>
              <a:rPr lang="en-US" sz="1400" dirty="0" err="1">
                <a:solidFill>
                  <a:srgbClr val="000000"/>
                </a:solidFill>
                <a:latin typeface="Times New Roman" pitchFamily="-84" charset="0"/>
                <a:ea typeface="Arial" pitchFamily="-84" charset="0"/>
                <a:cs typeface="Arial" pitchFamily="-84" charset="0"/>
              </a:rPr>
              <a:t>L.Barabási</a:t>
            </a:r>
            <a:r>
              <a:rPr lang="en-US" sz="1400" dirty="0">
                <a:solidFill>
                  <a:srgbClr val="000000"/>
                </a:solidFill>
                <a:latin typeface="Times New Roman" pitchFamily="-84" charset="0"/>
                <a:ea typeface="Arial" pitchFamily="-84" charset="0"/>
                <a:cs typeface="Arial" pitchFamily="-84" charset="0"/>
              </a:rPr>
              <a:t>, R. Albert and H. </a:t>
            </a:r>
            <a:r>
              <a:rPr lang="en-US" sz="1400" dirty="0" err="1">
                <a:solidFill>
                  <a:srgbClr val="000000"/>
                </a:solidFill>
                <a:latin typeface="Times New Roman" pitchFamily="-84" charset="0"/>
                <a:ea typeface="Arial" pitchFamily="-84" charset="0"/>
                <a:cs typeface="Arial" pitchFamily="-84" charset="0"/>
              </a:rPr>
              <a:t>Jeong</a:t>
            </a:r>
            <a:r>
              <a:rPr lang="en-US" sz="1400" dirty="0">
                <a:solidFill>
                  <a:srgbClr val="000000"/>
                </a:solidFill>
                <a:latin typeface="Times New Roman" pitchFamily="-84" charset="0"/>
                <a:ea typeface="Arial" pitchFamily="-84" charset="0"/>
                <a:cs typeface="Arial" pitchFamily="-84" charset="0"/>
              </a:rPr>
              <a:t>, </a:t>
            </a:r>
            <a:r>
              <a:rPr lang="en-US" sz="1400" i="1" dirty="0" err="1">
                <a:solidFill>
                  <a:srgbClr val="000000"/>
                </a:solidFill>
                <a:latin typeface="Times New Roman" pitchFamily="-84" charset="0"/>
                <a:ea typeface="Arial" pitchFamily="-84" charset="0"/>
                <a:cs typeface="Arial" pitchFamily="-84" charset="0"/>
              </a:rPr>
              <a:t>Physica</a:t>
            </a:r>
            <a:r>
              <a:rPr lang="en-US" sz="1400" i="1" dirty="0">
                <a:solidFill>
                  <a:srgbClr val="000000"/>
                </a:solidFill>
                <a:latin typeface="Times New Roman" pitchFamily="-84" charset="0"/>
                <a:ea typeface="Arial" pitchFamily="-84" charset="0"/>
                <a:cs typeface="Arial" pitchFamily="-84" charset="0"/>
              </a:rPr>
              <a:t> </a:t>
            </a:r>
            <a:r>
              <a:rPr lang="en-US" sz="1400" dirty="0">
                <a:solidFill>
                  <a:srgbClr val="000000"/>
                </a:solidFill>
                <a:latin typeface="Times New Roman" pitchFamily="-84" charset="0"/>
                <a:ea typeface="Arial" pitchFamily="-84" charset="0"/>
                <a:cs typeface="Arial" pitchFamily="-84" charset="0"/>
              </a:rPr>
              <a:t>A </a:t>
            </a:r>
            <a:r>
              <a:rPr lang="en-US" sz="1400" b="1" dirty="0">
                <a:solidFill>
                  <a:srgbClr val="000000"/>
                </a:solidFill>
                <a:latin typeface="Times New Roman" pitchFamily="-84" charset="0"/>
                <a:ea typeface="Arial" pitchFamily="-84" charset="0"/>
                <a:cs typeface="Arial" pitchFamily="-84" charset="0"/>
              </a:rPr>
              <a:t>272,</a:t>
            </a:r>
            <a:r>
              <a:rPr lang="en-US" sz="1400" dirty="0">
                <a:solidFill>
                  <a:srgbClr val="000000"/>
                </a:solidFill>
                <a:latin typeface="Times New Roman" pitchFamily="-84" charset="0"/>
                <a:ea typeface="Arial" pitchFamily="-84" charset="0"/>
                <a:cs typeface="Arial" pitchFamily="-84" charset="0"/>
              </a:rPr>
              <a:t> 173 (1999)</a:t>
            </a:r>
          </a:p>
        </p:txBody>
      </p:sp>
      <p:sp>
        <p:nvSpPr>
          <p:cNvPr id="36" name="Left Brace 35"/>
          <p:cNvSpPr/>
          <p:nvPr/>
        </p:nvSpPr>
        <p:spPr>
          <a:xfrm rot="16200000">
            <a:off x="1869282" y="3215481"/>
            <a:ext cx="296862" cy="1749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7" name="Left Brace 36"/>
          <p:cNvSpPr/>
          <p:nvPr/>
        </p:nvSpPr>
        <p:spPr>
          <a:xfrm rot="16200000">
            <a:off x="3516313" y="3586162"/>
            <a:ext cx="298450" cy="987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8" name="Left Brace 37"/>
          <p:cNvSpPr/>
          <p:nvPr/>
        </p:nvSpPr>
        <p:spPr>
          <a:xfrm rot="16200000">
            <a:off x="5506244" y="3652044"/>
            <a:ext cx="296863" cy="10509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9" name="Left Brace 38"/>
          <p:cNvSpPr/>
          <p:nvPr/>
        </p:nvSpPr>
        <p:spPr>
          <a:xfrm rot="16200000">
            <a:off x="4535488" y="3787775"/>
            <a:ext cx="296862" cy="6048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3801" name="TextBox 39"/>
          <p:cNvSpPr txBox="1">
            <a:spLocks noChangeArrowheads="1"/>
          </p:cNvSpPr>
          <p:nvPr/>
        </p:nvSpPr>
        <p:spPr bwMode="auto">
          <a:xfrm>
            <a:off x="912813" y="4238625"/>
            <a:ext cx="1925637"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 m-nodes at time t+1</a:t>
            </a:r>
          </a:p>
        </p:txBody>
      </p:sp>
      <p:sp>
        <p:nvSpPr>
          <p:cNvPr id="33802" name="TextBox 40"/>
          <p:cNvSpPr txBox="1">
            <a:spLocks noChangeArrowheads="1"/>
          </p:cNvSpPr>
          <p:nvPr/>
        </p:nvSpPr>
        <p:spPr bwMode="auto">
          <a:xfrm>
            <a:off x="3143250" y="4229100"/>
            <a:ext cx="969963" cy="738188"/>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 m-nodes at time t</a:t>
            </a:r>
          </a:p>
        </p:txBody>
      </p:sp>
      <p:sp>
        <p:nvSpPr>
          <p:cNvPr id="33803" name="TextBox 41"/>
          <p:cNvSpPr txBox="1">
            <a:spLocks noChangeArrowheads="1"/>
          </p:cNvSpPr>
          <p:nvPr/>
        </p:nvSpPr>
        <p:spPr bwMode="auto">
          <a:xfrm>
            <a:off x="4027488" y="4268788"/>
            <a:ext cx="1346200" cy="738187"/>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Add one </a:t>
            </a:r>
          </a:p>
          <a:p>
            <a:pPr algn="ctr"/>
            <a:r>
              <a:rPr lang="hu-HU" sz="1400">
                <a:latin typeface="Helvetica" pitchFamily="-84" charset="0"/>
                <a:ea typeface="Helvetica" pitchFamily="-84" charset="0"/>
                <a:cs typeface="Helvetica" pitchFamily="-84" charset="0"/>
              </a:rPr>
              <a:t>m-degeree node</a:t>
            </a:r>
          </a:p>
        </p:txBody>
      </p:sp>
      <p:sp>
        <p:nvSpPr>
          <p:cNvPr id="33804" name="TextBox 42"/>
          <p:cNvSpPr txBox="1">
            <a:spLocks noChangeArrowheads="1"/>
          </p:cNvSpPr>
          <p:nvPr/>
        </p:nvSpPr>
        <p:spPr bwMode="auto">
          <a:xfrm>
            <a:off x="5176838" y="4325938"/>
            <a:ext cx="1344612" cy="739775"/>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Loss  of an </a:t>
            </a:r>
          </a:p>
          <a:p>
            <a:pPr algn="ctr"/>
            <a:r>
              <a:rPr lang="hu-HU" sz="1400">
                <a:latin typeface="Helvetica" pitchFamily="-84" charset="0"/>
                <a:ea typeface="Helvetica" pitchFamily="-84" charset="0"/>
                <a:cs typeface="Helvetica" pitchFamily="-84" charset="0"/>
              </a:rPr>
              <a:t>  m-node via</a:t>
            </a:r>
          </a:p>
          <a:p>
            <a:pPr algn="ctr"/>
            <a:r>
              <a:rPr lang="hu-HU" sz="1400">
                <a:latin typeface="Helvetica" pitchFamily="-84" charset="0"/>
                <a:ea typeface="Helvetica" pitchFamily="-84" charset="0"/>
                <a:cs typeface="Helvetica" pitchFamily="-84" charset="0"/>
                <a:sym typeface="Wingdings" pitchFamily="-84" charset="2"/>
              </a:rPr>
              <a:t>m</a:t>
            </a:r>
            <a:r>
              <a:rPr lang="en-US" sz="1400">
                <a:latin typeface="Helvetica" pitchFamily="-84" charset="0"/>
                <a:ea typeface="Helvetica" pitchFamily="-84" charset="0"/>
                <a:cs typeface="Helvetica" pitchFamily="-84" charset="0"/>
                <a:sym typeface="Wingdings" pitchFamily="-84" charset="2"/>
              </a:rPr>
              <a:t></a:t>
            </a:r>
            <a:r>
              <a:rPr lang="hu-HU" sz="1400">
                <a:latin typeface="Helvetica" pitchFamily="-84" charset="0"/>
                <a:ea typeface="Helvetica" pitchFamily="-84" charset="0"/>
                <a:cs typeface="Helvetica" pitchFamily="-84" charset="0"/>
              </a:rPr>
              <a:t> m+1</a:t>
            </a:r>
          </a:p>
        </p:txBody>
      </p:sp>
      <p:sp>
        <p:nvSpPr>
          <p:cNvPr id="33805" name="TextBox 43"/>
          <p:cNvSpPr txBox="1">
            <a:spLocks noChangeArrowheads="1"/>
          </p:cNvSpPr>
          <p:nvPr/>
        </p:nvSpPr>
        <p:spPr bwMode="auto">
          <a:xfrm>
            <a:off x="161925" y="2660650"/>
            <a:ext cx="8905875" cy="646113"/>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We do not have </a:t>
            </a:r>
            <a:r>
              <a:rPr lang="hu-HU" i="1">
                <a:latin typeface="Helvetica" pitchFamily="-84" charset="0"/>
                <a:ea typeface="Helvetica" pitchFamily="-84" charset="0"/>
                <a:cs typeface="Helvetica" pitchFamily="-84" charset="0"/>
              </a:rPr>
              <a:t>k=0,1,...,m-1 </a:t>
            </a:r>
            <a:r>
              <a:rPr lang="hu-HU">
                <a:latin typeface="Helvetica" pitchFamily="-84" charset="0"/>
                <a:ea typeface="Helvetica" pitchFamily="-84" charset="0"/>
                <a:cs typeface="Helvetica" pitchFamily="-84" charset="0"/>
              </a:rPr>
              <a:t>nodes in the network (each node arrives with degree </a:t>
            </a:r>
            <a:r>
              <a:rPr lang="hu-HU" i="1">
                <a:latin typeface="Helvetica" pitchFamily="-84" charset="0"/>
                <a:ea typeface="Helvetica" pitchFamily="-84" charset="0"/>
                <a:cs typeface="Helvetica" pitchFamily="-84" charset="0"/>
              </a:rPr>
              <a:t>m</a:t>
            </a:r>
            <a:r>
              <a:rPr lang="hu-HU">
                <a:latin typeface="Helvetica" pitchFamily="-84" charset="0"/>
                <a:ea typeface="Helvetica" pitchFamily="-84" charset="0"/>
                <a:cs typeface="Helvetica" pitchFamily="-84" charset="0"/>
              </a:rPr>
              <a:t>)</a:t>
            </a:r>
          </a:p>
          <a:p>
            <a:r>
              <a:rPr lang="en-US">
                <a:latin typeface="Helvetica" pitchFamily="-84" charset="0"/>
                <a:ea typeface="Helvetica" pitchFamily="-84" charset="0"/>
                <a:cs typeface="Helvetica" pitchFamily="-84" charset="0"/>
                <a:sym typeface="Wingdings" pitchFamily="-84" charset="2"/>
              </a:rPr>
              <a:t> We need a separate equation for degree </a:t>
            </a:r>
            <a:r>
              <a:rPr lang="en-US" i="1">
                <a:latin typeface="Helvetica" pitchFamily="-84" charset="0"/>
                <a:ea typeface="Helvetica" pitchFamily="-84" charset="0"/>
                <a:cs typeface="Helvetica" pitchFamily="-84" charset="0"/>
                <a:sym typeface="Wingdings" pitchFamily="-84" charset="2"/>
              </a:rPr>
              <a:t>m </a:t>
            </a:r>
            <a:r>
              <a:rPr lang="en-US">
                <a:latin typeface="Helvetica" pitchFamily="-84" charset="0"/>
                <a:ea typeface="Helvetica" pitchFamily="-84" charset="0"/>
                <a:cs typeface="Helvetica" pitchFamily="-84" charset="0"/>
                <a:sym typeface="Wingdings" pitchFamily="-84" charset="2"/>
              </a:rPr>
              <a:t>modes</a:t>
            </a:r>
            <a:endParaRPr lang="hu-HU">
              <a:latin typeface="Helvetica" pitchFamily="-84" charset="0"/>
              <a:ea typeface="Helvetica" pitchFamily="-84" charset="0"/>
              <a:cs typeface="Helvetica" pitchFamily="-84" charset="0"/>
            </a:endParaRPr>
          </a:p>
        </p:txBody>
      </p:sp>
      <p:graphicFrame>
        <p:nvGraphicFramePr>
          <p:cNvPr id="41987" name="Object 3"/>
          <p:cNvGraphicFramePr>
            <a:graphicFrameLocks noChangeAspect="1"/>
          </p:cNvGraphicFramePr>
          <p:nvPr/>
        </p:nvGraphicFramePr>
        <p:xfrm>
          <a:off x="1111250" y="1131888"/>
          <a:ext cx="6045200" cy="542925"/>
        </p:xfrm>
        <a:graphic>
          <a:graphicData uri="http://schemas.openxmlformats.org/presentationml/2006/ole">
            <mc:AlternateContent xmlns:mc="http://schemas.openxmlformats.org/markup-compatibility/2006">
              <mc:Choice xmlns:v="urn:schemas-microsoft-com:vml" Requires="v">
                <p:oleObj name="Equation" r:id="rId4" imgW="3302000" imgH="355600" progId="Equation.3">
                  <p:embed/>
                </p:oleObj>
              </mc:Choice>
              <mc:Fallback>
                <p:oleObj name="Equation" r:id="rId4" imgW="3302000" imgH="355600" progId="Equation.3">
                  <p:embed/>
                  <p:pic>
                    <p:nvPicPr>
                      <p:cNvPr id="419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0" y="1131888"/>
                        <a:ext cx="60452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eft Brace 45"/>
          <p:cNvSpPr/>
          <p:nvPr/>
        </p:nvSpPr>
        <p:spPr>
          <a:xfrm rot="16200000">
            <a:off x="1836738" y="822325"/>
            <a:ext cx="298450" cy="1749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7" name="Left Brace 46"/>
          <p:cNvSpPr/>
          <p:nvPr/>
        </p:nvSpPr>
        <p:spPr>
          <a:xfrm rot="16200000">
            <a:off x="3483769" y="1194594"/>
            <a:ext cx="298450" cy="9858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8" name="Left Brace 47"/>
          <p:cNvSpPr/>
          <p:nvPr/>
        </p:nvSpPr>
        <p:spPr>
          <a:xfrm rot="16200000">
            <a:off x="6530182" y="1172369"/>
            <a:ext cx="298450" cy="1049337"/>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9" name="Left Brace 48"/>
          <p:cNvSpPr/>
          <p:nvPr/>
        </p:nvSpPr>
        <p:spPr>
          <a:xfrm rot="16200000">
            <a:off x="4981575" y="915988"/>
            <a:ext cx="298450" cy="1562100"/>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2002" name="TextBox 49"/>
          <p:cNvSpPr txBox="1">
            <a:spLocks noChangeArrowheads="1"/>
          </p:cNvSpPr>
          <p:nvPr/>
        </p:nvSpPr>
        <p:spPr bwMode="auto">
          <a:xfrm>
            <a:off x="879475" y="1846263"/>
            <a:ext cx="1866900"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 k-nodes at time t+1</a:t>
            </a:r>
          </a:p>
        </p:txBody>
      </p:sp>
      <p:sp>
        <p:nvSpPr>
          <p:cNvPr id="42003" name="TextBox 50"/>
          <p:cNvSpPr txBox="1">
            <a:spLocks noChangeArrowheads="1"/>
          </p:cNvSpPr>
          <p:nvPr/>
        </p:nvSpPr>
        <p:spPr bwMode="auto">
          <a:xfrm>
            <a:off x="3111500" y="1836738"/>
            <a:ext cx="969963" cy="522287"/>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 k-nodes at time t</a:t>
            </a:r>
          </a:p>
        </p:txBody>
      </p:sp>
      <p:sp>
        <p:nvSpPr>
          <p:cNvPr id="42004" name="TextBox 51"/>
          <p:cNvSpPr txBox="1">
            <a:spLocks noChangeArrowheads="1"/>
          </p:cNvSpPr>
          <p:nvPr/>
        </p:nvSpPr>
        <p:spPr bwMode="auto">
          <a:xfrm>
            <a:off x="4478338" y="1806575"/>
            <a:ext cx="1346200" cy="739775"/>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Gain of  k-nodes via</a:t>
            </a:r>
          </a:p>
          <a:p>
            <a:pPr algn="ctr"/>
            <a:r>
              <a:rPr lang="hu-HU" sz="1400">
                <a:latin typeface="Helvetica" pitchFamily="-84" charset="0"/>
                <a:ea typeface="Helvetica" pitchFamily="-84" charset="0"/>
                <a:cs typeface="Helvetica" pitchFamily="-84" charset="0"/>
              </a:rPr>
              <a:t>k-1</a:t>
            </a:r>
            <a:r>
              <a:rPr lang="en-US" sz="1400">
                <a:latin typeface="Helvetica" pitchFamily="-84" charset="0"/>
                <a:ea typeface="Helvetica" pitchFamily="-84" charset="0"/>
                <a:cs typeface="Helvetica" pitchFamily="-84" charset="0"/>
                <a:sym typeface="Wingdings" pitchFamily="-84" charset="2"/>
              </a:rPr>
              <a:t></a:t>
            </a:r>
            <a:r>
              <a:rPr lang="hu-HU" sz="1400">
                <a:latin typeface="Helvetica" pitchFamily="-84" charset="0"/>
                <a:ea typeface="Helvetica" pitchFamily="-84" charset="0"/>
                <a:cs typeface="Helvetica" pitchFamily="-84" charset="0"/>
              </a:rPr>
              <a:t> k</a:t>
            </a:r>
          </a:p>
        </p:txBody>
      </p:sp>
      <p:sp>
        <p:nvSpPr>
          <p:cNvPr id="42005" name="TextBox 52"/>
          <p:cNvSpPr txBox="1">
            <a:spLocks noChangeArrowheads="1"/>
          </p:cNvSpPr>
          <p:nvPr/>
        </p:nvSpPr>
        <p:spPr bwMode="auto">
          <a:xfrm>
            <a:off x="6003925" y="1784350"/>
            <a:ext cx="1346200" cy="738188"/>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Loss  of  k-nodes via</a:t>
            </a:r>
          </a:p>
          <a:p>
            <a:pPr algn="ctr"/>
            <a:r>
              <a:rPr lang="hu-HU" sz="1400">
                <a:latin typeface="Helvetica" pitchFamily="-84" charset="0"/>
                <a:ea typeface="Helvetica" pitchFamily="-84" charset="0"/>
                <a:cs typeface="Helvetica" pitchFamily="-84" charset="0"/>
                <a:sym typeface="Wingdings" pitchFamily="-84" charset="2"/>
              </a:rPr>
              <a:t>k</a:t>
            </a:r>
            <a:r>
              <a:rPr lang="en-US" sz="1400">
                <a:latin typeface="Helvetica" pitchFamily="-84" charset="0"/>
                <a:ea typeface="Helvetica" pitchFamily="-84" charset="0"/>
                <a:cs typeface="Helvetica" pitchFamily="-84" charset="0"/>
                <a:sym typeface="Wingdings" pitchFamily="-84" charset="2"/>
              </a:rPr>
              <a:t></a:t>
            </a:r>
            <a:r>
              <a:rPr lang="hu-HU" sz="1400">
                <a:latin typeface="Helvetica" pitchFamily="-84" charset="0"/>
                <a:ea typeface="Helvetica" pitchFamily="-84" charset="0"/>
                <a:cs typeface="Helvetica" pitchFamily="-84" charset="0"/>
              </a:rPr>
              <a:t> k+1</a:t>
            </a:r>
          </a:p>
        </p:txBody>
      </p:sp>
      <p:sp>
        <p:nvSpPr>
          <p:cNvPr id="4200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5" name="TextBox 3"/>
          <p:cNvSpPr txBox="1">
            <a:spLocks noChangeArrowheads="1"/>
          </p:cNvSpPr>
          <p:nvPr/>
        </p:nvSpPr>
        <p:spPr bwMode="auto">
          <a:xfrm>
            <a:off x="5638800" y="5417609"/>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8909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33801" grpId="0"/>
      <p:bldP spid="33802" grpId="0"/>
      <p:bldP spid="33803" grpId="0"/>
      <p:bldP spid="33804" grpId="0"/>
      <p:bldP spid="338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5"/>
          <p:cNvGraphicFramePr>
            <a:graphicFrameLocks noChangeAspect="1"/>
          </p:cNvGraphicFramePr>
          <p:nvPr/>
        </p:nvGraphicFramePr>
        <p:xfrm>
          <a:off x="319088" y="1504950"/>
          <a:ext cx="5207000" cy="542925"/>
        </p:xfrm>
        <a:graphic>
          <a:graphicData uri="http://schemas.openxmlformats.org/presentationml/2006/ole">
            <mc:AlternateContent xmlns:mc="http://schemas.openxmlformats.org/markup-compatibility/2006">
              <mc:Choice xmlns:v="urn:schemas-microsoft-com:vml" Requires="v">
                <p:oleObj name="Equation" r:id="rId2" imgW="2844800" imgH="355600" progId="Equation.3">
                  <p:embed/>
                </p:oleObj>
              </mc:Choice>
              <mc:Fallback>
                <p:oleObj name="Equation" r:id="rId2" imgW="2844800" imgH="355600" progId="Equation.3">
                  <p:embed/>
                  <p:pic>
                    <p:nvPicPr>
                      <p:cNvPr id="4301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504950"/>
                        <a:ext cx="52070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nvGraphicFramePr>
        <p:xfrm>
          <a:off x="319088" y="860425"/>
          <a:ext cx="6045200" cy="542925"/>
        </p:xfrm>
        <a:graphic>
          <a:graphicData uri="http://schemas.openxmlformats.org/presentationml/2006/ole">
            <mc:AlternateContent xmlns:mc="http://schemas.openxmlformats.org/markup-compatibility/2006">
              <mc:Choice xmlns:v="urn:schemas-microsoft-com:vml" Requires="v">
                <p:oleObj name="Equation" r:id="rId4" imgW="3302000" imgH="355600" progId="Equation.3">
                  <p:embed/>
                </p:oleObj>
              </mc:Choice>
              <mc:Fallback>
                <p:oleObj name="Equation" r:id="rId4" imgW="3302000" imgH="355600" progId="Equation.3">
                  <p:embed/>
                  <p:pic>
                    <p:nvPicPr>
                      <p:cNvPr id="4301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860425"/>
                        <a:ext cx="60452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9" name="TextBox 23"/>
          <p:cNvSpPr txBox="1">
            <a:spLocks noChangeArrowheads="1"/>
          </p:cNvSpPr>
          <p:nvPr/>
        </p:nvSpPr>
        <p:spPr bwMode="auto">
          <a:xfrm>
            <a:off x="6994525" y="938213"/>
            <a:ext cx="633413"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k&gt;m</a:t>
            </a:r>
          </a:p>
        </p:txBody>
      </p:sp>
      <p:sp>
        <p:nvSpPr>
          <p:cNvPr id="43020" name="TextBox 24"/>
          <p:cNvSpPr txBox="1">
            <a:spLocks noChangeArrowheads="1"/>
          </p:cNvSpPr>
          <p:nvPr/>
        </p:nvSpPr>
        <p:spPr bwMode="auto">
          <a:xfrm>
            <a:off x="319088" y="2341563"/>
            <a:ext cx="8291512" cy="368300"/>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We assume that there is a stationary state in the N=t</a:t>
            </a:r>
            <a:r>
              <a:rPr lang="en-US">
                <a:latin typeface="Helvetica" pitchFamily="-84" charset="0"/>
                <a:ea typeface="Helvetica" pitchFamily="-84" charset="0"/>
                <a:cs typeface="Helvetica" pitchFamily="-84" charset="0"/>
                <a:sym typeface="Wingdings" pitchFamily="-84" charset="2"/>
              </a:rPr>
              <a:t>∞ limit, when P(k,∞)=P(k)</a:t>
            </a:r>
            <a:endParaRPr lang="hu-HU">
              <a:latin typeface="Helvetica" pitchFamily="-84" charset="0"/>
              <a:ea typeface="Helvetica" pitchFamily="-84" charset="0"/>
              <a:cs typeface="Helvetica" pitchFamily="-84" charset="0"/>
            </a:endParaRPr>
          </a:p>
        </p:txBody>
      </p:sp>
      <p:graphicFrame>
        <p:nvGraphicFramePr>
          <p:cNvPr id="43012" name="Object 4"/>
          <p:cNvGraphicFramePr>
            <a:graphicFrameLocks noChangeAspect="1"/>
          </p:cNvGraphicFramePr>
          <p:nvPr/>
        </p:nvGraphicFramePr>
        <p:xfrm>
          <a:off x="319088" y="3130550"/>
          <a:ext cx="8580437" cy="252413"/>
        </p:xfrm>
        <a:graphic>
          <a:graphicData uri="http://schemas.openxmlformats.org/presentationml/2006/ole">
            <mc:AlternateContent xmlns:mc="http://schemas.openxmlformats.org/markup-compatibility/2006">
              <mc:Choice xmlns:v="urn:schemas-microsoft-com:vml" Requires="v">
                <p:oleObj name="Equation" r:id="rId6" imgW="4686300" imgH="165100" progId="Equation.3">
                  <p:embed/>
                </p:oleObj>
              </mc:Choice>
              <mc:Fallback>
                <p:oleObj name="Equation" r:id="rId6" imgW="4686300" imgH="165100" progId="Equation.3">
                  <p:embed/>
                  <p:pic>
                    <p:nvPicPr>
                      <p:cNvPr id="4301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8" y="3130550"/>
                        <a:ext cx="8580437"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1" name="TextBox 27"/>
          <p:cNvSpPr txBox="1">
            <a:spLocks noChangeArrowheads="1"/>
          </p:cNvSpPr>
          <p:nvPr/>
        </p:nvSpPr>
        <p:spPr bwMode="auto">
          <a:xfrm>
            <a:off x="319088" y="938213"/>
            <a:ext cx="3001962" cy="369887"/>
          </a:xfrm>
          <a:prstGeom prst="rect">
            <a:avLst/>
          </a:prstGeom>
          <a:solidFill>
            <a:srgbClr val="FF0000">
              <a:alpha val="23137"/>
            </a:srgbClr>
          </a:solidFill>
          <a:ln w="9525">
            <a:noFill/>
            <a:miter lim="800000"/>
            <a:headEnd/>
            <a:tailEnd/>
          </a:ln>
        </p:spPr>
        <p:txBody>
          <a:bodyPr>
            <a:prstTxWarp prst="textNoShape">
              <a:avLst/>
            </a:prstTxWarp>
            <a:spAutoFit/>
          </a:bodyPr>
          <a:lstStyle/>
          <a:p>
            <a:endParaRPr lang="hu-HU"/>
          </a:p>
        </p:txBody>
      </p:sp>
      <p:sp>
        <p:nvSpPr>
          <p:cNvPr id="43022" name="TextBox 29"/>
          <p:cNvSpPr txBox="1">
            <a:spLocks noChangeArrowheads="1"/>
          </p:cNvSpPr>
          <p:nvPr/>
        </p:nvSpPr>
        <p:spPr bwMode="auto">
          <a:xfrm>
            <a:off x="349250" y="3090863"/>
            <a:ext cx="8580438" cy="369887"/>
          </a:xfrm>
          <a:prstGeom prst="rect">
            <a:avLst/>
          </a:prstGeom>
          <a:solidFill>
            <a:srgbClr val="FF0000">
              <a:alpha val="23137"/>
            </a:srgbClr>
          </a:solidFill>
          <a:ln w="9525">
            <a:noFill/>
            <a:miter lim="800000"/>
            <a:headEnd/>
            <a:tailEnd/>
          </a:ln>
        </p:spPr>
        <p:txBody>
          <a:bodyPr>
            <a:prstTxWarp prst="textNoShape">
              <a:avLst/>
            </a:prstTxWarp>
            <a:spAutoFit/>
          </a:bodyPr>
          <a:lstStyle/>
          <a:p>
            <a:endParaRPr lang="hu-HU"/>
          </a:p>
        </p:txBody>
      </p:sp>
      <p:graphicFrame>
        <p:nvGraphicFramePr>
          <p:cNvPr id="43013" name="Object 5"/>
          <p:cNvGraphicFramePr>
            <a:graphicFrameLocks noChangeAspect="1"/>
          </p:cNvGraphicFramePr>
          <p:nvPr/>
        </p:nvGraphicFramePr>
        <p:xfrm>
          <a:off x="319088" y="3617913"/>
          <a:ext cx="4092575" cy="231775"/>
        </p:xfrm>
        <a:graphic>
          <a:graphicData uri="http://schemas.openxmlformats.org/presentationml/2006/ole">
            <mc:AlternateContent xmlns:mc="http://schemas.openxmlformats.org/markup-compatibility/2006">
              <mc:Choice xmlns:v="urn:schemas-microsoft-com:vml" Requires="v">
                <p:oleObj name="Equation" r:id="rId8" imgW="2235200" imgH="152400" progId="Equation.3">
                  <p:embed/>
                </p:oleObj>
              </mc:Choice>
              <mc:Fallback>
                <p:oleObj name="Equation" r:id="rId8" imgW="2235200" imgH="152400" progId="Equation.3">
                  <p:embed/>
                  <p:pic>
                    <p:nvPicPr>
                      <p:cNvPr id="430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88" y="3617913"/>
                        <a:ext cx="4092575"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Object 6"/>
          <p:cNvGraphicFramePr>
            <a:graphicFrameLocks noChangeAspect="1"/>
          </p:cNvGraphicFramePr>
          <p:nvPr/>
        </p:nvGraphicFramePr>
        <p:xfrm>
          <a:off x="430213" y="4154488"/>
          <a:ext cx="3325812" cy="542925"/>
        </p:xfrm>
        <a:graphic>
          <a:graphicData uri="http://schemas.openxmlformats.org/presentationml/2006/ole">
            <mc:AlternateContent xmlns:mc="http://schemas.openxmlformats.org/markup-compatibility/2006">
              <mc:Choice xmlns:v="urn:schemas-microsoft-com:vml" Requires="v">
                <p:oleObj name="Equation" r:id="rId10" imgW="1816100" imgH="355600" progId="Equation.3">
                  <p:embed/>
                </p:oleObj>
              </mc:Choice>
              <mc:Fallback>
                <p:oleObj name="Equation" r:id="rId10" imgW="1816100" imgH="355600" progId="Equation.3">
                  <p:embed/>
                  <p:pic>
                    <p:nvPicPr>
                      <p:cNvPr id="4301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213" y="4154488"/>
                        <a:ext cx="3325812"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5" name="Object 7"/>
          <p:cNvGraphicFramePr>
            <a:graphicFrameLocks noChangeAspect="1"/>
          </p:cNvGraphicFramePr>
          <p:nvPr/>
        </p:nvGraphicFramePr>
        <p:xfrm>
          <a:off x="430213" y="4752975"/>
          <a:ext cx="2187575" cy="542925"/>
        </p:xfrm>
        <a:graphic>
          <a:graphicData uri="http://schemas.openxmlformats.org/presentationml/2006/ole">
            <mc:AlternateContent xmlns:mc="http://schemas.openxmlformats.org/markup-compatibility/2006">
              <mc:Choice xmlns:v="urn:schemas-microsoft-com:vml" Requires="v">
                <p:oleObj name="Equation" r:id="rId12" imgW="1193800" imgH="355600" progId="Equation.3">
                  <p:embed/>
                </p:oleObj>
              </mc:Choice>
              <mc:Fallback>
                <p:oleObj name="Equation" r:id="rId12" imgW="1193800" imgH="355600" progId="Equation.3">
                  <p:embed/>
                  <p:pic>
                    <p:nvPicPr>
                      <p:cNvPr id="4301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4752975"/>
                        <a:ext cx="21875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6" name="Object 8"/>
          <p:cNvGraphicFramePr>
            <a:graphicFrameLocks noChangeAspect="1"/>
          </p:cNvGraphicFramePr>
          <p:nvPr/>
        </p:nvGraphicFramePr>
        <p:xfrm>
          <a:off x="5543550" y="4154488"/>
          <a:ext cx="2349500" cy="542925"/>
        </p:xfrm>
        <a:graphic>
          <a:graphicData uri="http://schemas.openxmlformats.org/presentationml/2006/ole">
            <mc:AlternateContent xmlns:mc="http://schemas.openxmlformats.org/markup-compatibility/2006">
              <mc:Choice xmlns:v="urn:schemas-microsoft-com:vml" Requires="v">
                <p:oleObj name="Equation" r:id="rId14" imgW="1282700" imgH="355600" progId="Equation.3">
                  <p:embed/>
                </p:oleObj>
              </mc:Choice>
              <mc:Fallback>
                <p:oleObj name="Equation" r:id="rId14" imgW="1282700" imgH="355600" progId="Equation.3">
                  <p:embed/>
                  <p:pic>
                    <p:nvPicPr>
                      <p:cNvPr id="43016"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3550" y="4154488"/>
                        <a:ext cx="23495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7" name="Object 9"/>
          <p:cNvGraphicFramePr>
            <a:graphicFrameLocks noChangeAspect="1"/>
          </p:cNvGraphicFramePr>
          <p:nvPr/>
        </p:nvGraphicFramePr>
        <p:xfrm>
          <a:off x="5534025" y="4697413"/>
          <a:ext cx="1581150" cy="542925"/>
        </p:xfrm>
        <a:graphic>
          <a:graphicData uri="http://schemas.openxmlformats.org/presentationml/2006/ole">
            <mc:AlternateContent xmlns:mc="http://schemas.openxmlformats.org/markup-compatibility/2006">
              <mc:Choice xmlns:v="urn:schemas-microsoft-com:vml" Requires="v">
                <p:oleObj name="Equation" r:id="rId16" imgW="863600" imgH="355600" progId="Equation.3">
                  <p:embed/>
                </p:oleObj>
              </mc:Choice>
              <mc:Fallback>
                <p:oleObj name="Equation" r:id="rId16" imgW="863600" imgH="355600" progId="Equation.3">
                  <p:embed/>
                  <p:pic>
                    <p:nvPicPr>
                      <p:cNvPr id="43017"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34025" y="4697413"/>
                        <a:ext cx="15811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3" name="TextBox 53"/>
          <p:cNvSpPr txBox="1">
            <a:spLocks noChangeArrowheads="1"/>
          </p:cNvSpPr>
          <p:nvPr/>
        </p:nvSpPr>
        <p:spPr bwMode="auto">
          <a:xfrm>
            <a:off x="8382000" y="4273550"/>
            <a:ext cx="627063" cy="368300"/>
          </a:xfrm>
          <a:prstGeom prst="rect">
            <a:avLst/>
          </a:prstGeom>
          <a:noFill/>
          <a:ln w="9525">
            <a:noFill/>
            <a:miter lim="800000"/>
            <a:headEnd/>
            <a:tailEnd/>
          </a:ln>
        </p:spPr>
        <p:txBody>
          <a:bodyPr wrap="none">
            <a:prstTxWarp prst="textNoShape">
              <a:avLst/>
            </a:prstTxWarp>
            <a:spAutoFit/>
          </a:bodyPr>
          <a:lstStyle/>
          <a:p>
            <a:r>
              <a:rPr lang="hu-HU"/>
              <a:t>k&gt;m</a:t>
            </a:r>
          </a:p>
        </p:txBody>
      </p:sp>
      <p:sp>
        <p:nvSpPr>
          <p:cNvPr id="4302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1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4038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27013" y="781050"/>
          <a:ext cx="2349500" cy="542925"/>
        </p:xfrm>
        <a:graphic>
          <a:graphicData uri="http://schemas.openxmlformats.org/presentationml/2006/ole">
            <mc:AlternateContent xmlns:mc="http://schemas.openxmlformats.org/markup-compatibility/2006">
              <mc:Choice xmlns:v="urn:schemas-microsoft-com:vml" Requires="v">
                <p:oleObj name="Equation" r:id="rId2" imgW="1282700" imgH="355600" progId="Equation.3">
                  <p:embed/>
                </p:oleObj>
              </mc:Choice>
              <mc:Fallback>
                <p:oleObj name="Equation" r:id="rId2" imgW="1282700" imgH="355600" progId="Equation.3">
                  <p:embed/>
                  <p:pic>
                    <p:nvPicPr>
                      <p:cNvPr id="4403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781050"/>
                        <a:ext cx="23495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227013" y="1425575"/>
          <a:ext cx="1443037" cy="495300"/>
        </p:xfrm>
        <a:graphic>
          <a:graphicData uri="http://schemas.openxmlformats.org/presentationml/2006/ole">
            <mc:AlternateContent xmlns:mc="http://schemas.openxmlformats.org/markup-compatibility/2006">
              <mc:Choice xmlns:v="urn:schemas-microsoft-com:vml" Requires="v">
                <p:oleObj name="Equation" r:id="rId4" imgW="863600" imgH="355600" progId="Equation.3">
                  <p:embed/>
                </p:oleObj>
              </mc:Choice>
              <mc:Fallback>
                <p:oleObj name="Equation" r:id="rId4" imgW="863600" imgH="355600" progId="Equation.3">
                  <p:embed/>
                  <p:pic>
                    <p:nvPicPr>
                      <p:cNvPr id="4403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1425575"/>
                        <a:ext cx="14430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3476625" y="727075"/>
          <a:ext cx="2349500" cy="542925"/>
        </p:xfrm>
        <a:graphic>
          <a:graphicData uri="http://schemas.openxmlformats.org/presentationml/2006/ole">
            <mc:AlternateContent xmlns:mc="http://schemas.openxmlformats.org/markup-compatibility/2006">
              <mc:Choice xmlns:v="urn:schemas-microsoft-com:vml" Requires="v">
                <p:oleObj name="Equation" r:id="rId6" imgW="1282700" imgH="355600" progId="Equation.3">
                  <p:embed/>
                </p:oleObj>
              </mc:Choice>
              <mc:Fallback>
                <p:oleObj name="Equation" r:id="rId6" imgW="1282700" imgH="355600" progId="Equation.3">
                  <p:embed/>
                  <p:pic>
                    <p:nvPicPr>
                      <p:cNvPr id="4403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625" y="727075"/>
                        <a:ext cx="23495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3" name="TextBox 18"/>
          <p:cNvSpPr txBox="1">
            <a:spLocks noChangeArrowheads="1"/>
          </p:cNvSpPr>
          <p:nvPr/>
        </p:nvSpPr>
        <p:spPr bwMode="auto">
          <a:xfrm>
            <a:off x="2862263" y="862013"/>
            <a:ext cx="431800" cy="368300"/>
          </a:xfrm>
          <a:prstGeom prst="rect">
            <a:avLst/>
          </a:prstGeom>
          <a:noFill/>
          <a:ln w="9525">
            <a:noFill/>
            <a:miter lim="800000"/>
            <a:headEnd/>
            <a:tailEnd/>
          </a:ln>
        </p:spPr>
        <p:txBody>
          <a:bodyPr wrap="none">
            <a:prstTxWarp prst="textNoShape">
              <a:avLst/>
            </a:prstTxWarp>
            <a:spAutoFit/>
          </a:bodyPr>
          <a:lstStyle/>
          <a:p>
            <a:r>
              <a:rPr lang="hu-HU">
                <a:latin typeface="Wingdings" pitchFamily="-84" charset="2"/>
                <a:ea typeface="Wingdings" pitchFamily="-84" charset="2"/>
                <a:cs typeface="Wingdings" pitchFamily="-84" charset="2"/>
              </a:rPr>
              <a:t></a:t>
            </a:r>
            <a:endParaRPr lang="hu-HU"/>
          </a:p>
        </p:txBody>
      </p:sp>
      <p:graphicFrame>
        <p:nvGraphicFramePr>
          <p:cNvPr id="44037" name="Object 5"/>
          <p:cNvGraphicFramePr>
            <a:graphicFrameLocks noChangeAspect="1"/>
          </p:cNvGraphicFramePr>
          <p:nvPr/>
        </p:nvGraphicFramePr>
        <p:xfrm>
          <a:off x="227013" y="1971675"/>
          <a:ext cx="4052887" cy="530225"/>
        </p:xfrm>
        <a:graphic>
          <a:graphicData uri="http://schemas.openxmlformats.org/presentationml/2006/ole">
            <mc:AlternateContent xmlns:mc="http://schemas.openxmlformats.org/markup-compatibility/2006">
              <mc:Choice xmlns:v="urn:schemas-microsoft-com:vml" Requires="v">
                <p:oleObj name="Equation" r:id="rId8" imgW="2425700" imgH="381000" progId="Equation.3">
                  <p:embed/>
                </p:oleObj>
              </mc:Choice>
              <mc:Fallback>
                <p:oleObj name="Equation" r:id="rId8" imgW="2425700" imgH="381000" progId="Equation.3">
                  <p:embed/>
                  <p:pic>
                    <p:nvPicPr>
                      <p:cNvPr id="4403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3" y="1971675"/>
                        <a:ext cx="40528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6"/>
          <p:cNvGraphicFramePr>
            <a:graphicFrameLocks noChangeAspect="1"/>
          </p:cNvGraphicFramePr>
          <p:nvPr/>
        </p:nvGraphicFramePr>
        <p:xfrm>
          <a:off x="227013" y="2628900"/>
          <a:ext cx="5176837" cy="530225"/>
        </p:xfrm>
        <a:graphic>
          <a:graphicData uri="http://schemas.openxmlformats.org/presentationml/2006/ole">
            <mc:AlternateContent xmlns:mc="http://schemas.openxmlformats.org/markup-compatibility/2006">
              <mc:Choice xmlns:v="urn:schemas-microsoft-com:vml" Requires="v">
                <p:oleObj name="Equation" r:id="rId10" imgW="3098800" imgH="381000" progId="Equation.3">
                  <p:embed/>
                </p:oleObj>
              </mc:Choice>
              <mc:Fallback>
                <p:oleObj name="Equation" r:id="rId10" imgW="3098800" imgH="381000" progId="Equation.3">
                  <p:embed/>
                  <p:pic>
                    <p:nvPicPr>
                      <p:cNvPr id="4403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013" y="2628900"/>
                        <a:ext cx="517683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9" name="Object 7"/>
          <p:cNvGraphicFramePr>
            <a:graphicFrameLocks noChangeAspect="1"/>
          </p:cNvGraphicFramePr>
          <p:nvPr/>
        </p:nvGraphicFramePr>
        <p:xfrm>
          <a:off x="225425" y="3279775"/>
          <a:ext cx="5197475" cy="530225"/>
        </p:xfrm>
        <a:graphic>
          <a:graphicData uri="http://schemas.openxmlformats.org/presentationml/2006/ole">
            <mc:AlternateContent xmlns:mc="http://schemas.openxmlformats.org/markup-compatibility/2006">
              <mc:Choice xmlns:v="urn:schemas-microsoft-com:vml" Requires="v">
                <p:oleObj name="Equation" r:id="rId12" imgW="3111500" imgH="381000" progId="Equation.3">
                  <p:embed/>
                </p:oleObj>
              </mc:Choice>
              <mc:Fallback>
                <p:oleObj name="Equation" r:id="rId12" imgW="3111500" imgH="381000" progId="Equation.3">
                  <p:embed/>
                  <p:pic>
                    <p:nvPicPr>
                      <p:cNvPr id="4403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425" y="3279775"/>
                        <a:ext cx="51974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4" name="TextBox 22"/>
          <p:cNvSpPr txBox="1">
            <a:spLocks noChangeArrowheads="1"/>
          </p:cNvSpPr>
          <p:nvPr/>
        </p:nvSpPr>
        <p:spPr bwMode="auto">
          <a:xfrm>
            <a:off x="238125" y="3568700"/>
            <a:ext cx="527050" cy="584200"/>
          </a:xfrm>
          <a:prstGeom prst="rect">
            <a:avLst/>
          </a:prstGeom>
          <a:noFill/>
          <a:ln w="9525">
            <a:noFill/>
            <a:miter lim="800000"/>
            <a:headEnd/>
            <a:tailEnd/>
          </a:ln>
        </p:spPr>
        <p:txBody>
          <a:bodyPr>
            <a:prstTxWarp prst="textNoShape">
              <a:avLst/>
            </a:prstTxWarp>
            <a:spAutoFit/>
          </a:bodyPr>
          <a:lstStyle/>
          <a:p>
            <a:r>
              <a:rPr lang="hu-HU" sz="3200"/>
              <a:t>...</a:t>
            </a:r>
          </a:p>
        </p:txBody>
      </p:sp>
      <p:graphicFrame>
        <p:nvGraphicFramePr>
          <p:cNvPr id="44040" name="Object 8"/>
          <p:cNvGraphicFramePr>
            <a:graphicFrameLocks noChangeAspect="1"/>
          </p:cNvGraphicFramePr>
          <p:nvPr/>
        </p:nvGraphicFramePr>
        <p:xfrm>
          <a:off x="263525" y="4170363"/>
          <a:ext cx="2725738" cy="649287"/>
        </p:xfrm>
        <a:graphic>
          <a:graphicData uri="http://schemas.openxmlformats.org/presentationml/2006/ole">
            <mc:AlternateContent xmlns:mc="http://schemas.openxmlformats.org/markup-compatibility/2006">
              <mc:Choice xmlns:v="urn:schemas-microsoft-com:vml" Requires="v">
                <p:oleObj name="Equation" r:id="rId14" imgW="1333500" imgH="381000" progId="Equation.3">
                  <p:embed/>
                </p:oleObj>
              </mc:Choice>
              <mc:Fallback>
                <p:oleObj name="Equation" r:id="rId14" imgW="1333500" imgH="381000" progId="Equation.3">
                  <p:embed/>
                  <p:pic>
                    <p:nvPicPr>
                      <p:cNvPr id="4404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3525" y="4170363"/>
                        <a:ext cx="2725738"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5" name="TextBox 26"/>
          <p:cNvSpPr txBox="1">
            <a:spLocks noChangeArrowheads="1"/>
          </p:cNvSpPr>
          <p:nvPr/>
        </p:nvSpPr>
        <p:spPr bwMode="auto">
          <a:xfrm>
            <a:off x="6969125" y="3306763"/>
            <a:ext cx="1055688" cy="339725"/>
          </a:xfrm>
          <a:prstGeom prst="rect">
            <a:avLst/>
          </a:prstGeom>
          <a:noFill/>
          <a:ln w="9525">
            <a:noFill/>
            <a:miter lim="800000"/>
            <a:headEnd/>
            <a:tailEnd/>
          </a:ln>
        </p:spPr>
        <p:txBody>
          <a:bodyPr wrap="none">
            <a:prstTxWarp prst="textNoShape">
              <a:avLst/>
            </a:prstTxWarp>
            <a:spAutoFit/>
          </a:bodyPr>
          <a:lstStyle/>
          <a:p>
            <a:r>
              <a:rPr lang="hu-HU" sz="1600" i="1">
                <a:latin typeface="Helvetica" pitchFamily="-84" charset="0"/>
                <a:ea typeface="Helvetica" pitchFamily="-84" charset="0"/>
                <a:cs typeface="Helvetica" pitchFamily="-84" charset="0"/>
              </a:rPr>
              <a:t>m+3 </a:t>
            </a:r>
            <a:r>
              <a:rPr lang="en-US" sz="1600" i="1">
                <a:latin typeface="Helvetica" pitchFamily="-84" charset="0"/>
                <a:ea typeface="Helvetica" pitchFamily="-84" charset="0"/>
                <a:cs typeface="Helvetica" pitchFamily="-84" charset="0"/>
                <a:sym typeface="Wingdings" pitchFamily="-84" charset="2"/>
              </a:rPr>
              <a:t> </a:t>
            </a:r>
            <a:r>
              <a:rPr lang="en-US" sz="1600" i="1">
                <a:solidFill>
                  <a:srgbClr val="FF0000"/>
                </a:solidFill>
                <a:latin typeface="Helvetica" pitchFamily="-84" charset="0"/>
                <a:ea typeface="Helvetica" pitchFamily="-84" charset="0"/>
                <a:cs typeface="Helvetica" pitchFamily="-84" charset="0"/>
                <a:sym typeface="Wingdings" pitchFamily="-84" charset="2"/>
              </a:rPr>
              <a:t>k</a:t>
            </a:r>
            <a:endParaRPr lang="hu-HU" sz="1600" i="1">
              <a:solidFill>
                <a:srgbClr val="FF0000"/>
              </a:solidFill>
              <a:latin typeface="Helvetica" pitchFamily="-84" charset="0"/>
              <a:ea typeface="Helvetica" pitchFamily="-84" charset="0"/>
              <a:cs typeface="Helvetica" pitchFamily="-84" charset="0"/>
            </a:endParaRPr>
          </a:p>
        </p:txBody>
      </p:sp>
      <p:sp>
        <p:nvSpPr>
          <p:cNvPr id="44046" name="TextBox 28"/>
          <p:cNvSpPr txBox="1">
            <a:spLocks noChangeArrowheads="1"/>
          </p:cNvSpPr>
          <p:nvPr/>
        </p:nvSpPr>
        <p:spPr bwMode="auto">
          <a:xfrm>
            <a:off x="163513" y="4997450"/>
            <a:ext cx="5494337" cy="646113"/>
          </a:xfrm>
          <a:prstGeom prst="rect">
            <a:avLst/>
          </a:prstGeom>
          <a:noFill/>
          <a:ln w="9525">
            <a:noFill/>
            <a:miter lim="800000"/>
            <a:headEnd/>
            <a:tailEnd/>
          </a:ln>
        </p:spPr>
        <p:txBody>
          <a:bodyPr>
            <a:prstTxWarp prst="textNoShape">
              <a:avLst/>
            </a:prstTxWarp>
            <a:spAutoFit/>
          </a:bodyPr>
          <a:lstStyle/>
          <a:p>
            <a:r>
              <a:rPr lang="hu-HU" sz="1200">
                <a:latin typeface="Helvetica" pitchFamily="-84" charset="0"/>
                <a:ea typeface="Helvetica" pitchFamily="-84" charset="0"/>
                <a:cs typeface="Helvetica" pitchFamily="-84" charset="0"/>
              </a:rPr>
              <a:t>Krapivsky, Redner, Leyvraz, PRL 2000</a:t>
            </a:r>
          </a:p>
          <a:p>
            <a:r>
              <a:rPr lang="hu-HU" sz="1200">
                <a:latin typeface="Helvetica" pitchFamily="-84" charset="0"/>
                <a:ea typeface="Helvetica" pitchFamily="-84" charset="0"/>
                <a:cs typeface="Helvetica" pitchFamily="-84" charset="0"/>
              </a:rPr>
              <a:t>Dorogovtsev, Mendes, Samukhin, PRL 2000 </a:t>
            </a:r>
          </a:p>
          <a:p>
            <a:r>
              <a:rPr lang="hu-HU" sz="1200">
                <a:latin typeface="Helvetica" pitchFamily="-84" charset="0"/>
                <a:ea typeface="Helvetica" pitchFamily="-84" charset="0"/>
                <a:cs typeface="Helvetica" pitchFamily="-84" charset="0"/>
              </a:rPr>
              <a:t>Bollobas et al,  Random Struc. Alg. 2001</a:t>
            </a:r>
          </a:p>
        </p:txBody>
      </p:sp>
      <p:graphicFrame>
        <p:nvGraphicFramePr>
          <p:cNvPr id="44041" name="Object 9"/>
          <p:cNvGraphicFramePr>
            <a:graphicFrameLocks noChangeAspect="1"/>
          </p:cNvGraphicFramePr>
          <p:nvPr/>
        </p:nvGraphicFramePr>
        <p:xfrm>
          <a:off x="5056188" y="4230688"/>
          <a:ext cx="1349375" cy="325437"/>
        </p:xfrm>
        <a:graphic>
          <a:graphicData uri="http://schemas.openxmlformats.org/presentationml/2006/ole">
            <mc:AlternateContent xmlns:mc="http://schemas.openxmlformats.org/markup-compatibility/2006">
              <mc:Choice xmlns:v="urn:schemas-microsoft-com:vml" Requires="v">
                <p:oleObj name="Equation" r:id="rId16" imgW="660400" imgH="190500" progId="Equation.3">
                  <p:embed/>
                </p:oleObj>
              </mc:Choice>
              <mc:Fallback>
                <p:oleObj name="Equation" r:id="rId16" imgW="660400" imgH="190500" progId="Equation.3">
                  <p:embed/>
                  <p:pic>
                    <p:nvPicPr>
                      <p:cNvPr id="44041"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56188" y="4230688"/>
                        <a:ext cx="1349375"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7" name="TextBox 30"/>
          <p:cNvSpPr txBox="1">
            <a:spLocks noChangeArrowheads="1"/>
          </p:cNvSpPr>
          <p:nvPr/>
        </p:nvSpPr>
        <p:spPr bwMode="auto">
          <a:xfrm>
            <a:off x="7011988" y="4217988"/>
            <a:ext cx="1135062" cy="338137"/>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for large </a:t>
            </a:r>
            <a:r>
              <a:rPr lang="hu-HU" sz="1600" i="1">
                <a:solidFill>
                  <a:srgbClr val="FF0000"/>
                </a:solidFill>
                <a:latin typeface="Helvetica" pitchFamily="-84" charset="0"/>
                <a:ea typeface="Helvetica" pitchFamily="-84" charset="0"/>
                <a:cs typeface="Helvetica" pitchFamily="-84" charset="0"/>
              </a:rPr>
              <a:t>k</a:t>
            </a:r>
          </a:p>
        </p:txBody>
      </p:sp>
      <p:sp>
        <p:nvSpPr>
          <p:cNvPr id="4404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1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31309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603625" y="954088"/>
          <a:ext cx="3325813" cy="542925"/>
        </p:xfrm>
        <a:graphic>
          <a:graphicData uri="http://schemas.openxmlformats.org/presentationml/2006/ole">
            <mc:AlternateContent xmlns:mc="http://schemas.openxmlformats.org/markup-compatibility/2006">
              <mc:Choice xmlns:v="urn:schemas-microsoft-com:vml" Requires="v">
                <p:oleObj name="Equation" r:id="rId2" imgW="1816100" imgH="355600" progId="Equation.3">
                  <p:embed/>
                </p:oleObj>
              </mc:Choice>
              <mc:Fallback>
                <p:oleObj name="Equation" r:id="rId2" imgW="1816100" imgH="355600" progId="Equation.3">
                  <p:embed/>
                  <p:pic>
                    <p:nvPicPr>
                      <p:cNvPr id="4505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25" y="954088"/>
                        <a:ext cx="3325813"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944563" y="1898650"/>
          <a:ext cx="7024687" cy="252413"/>
        </p:xfrm>
        <a:graphic>
          <a:graphicData uri="http://schemas.openxmlformats.org/presentationml/2006/ole">
            <mc:AlternateContent xmlns:mc="http://schemas.openxmlformats.org/markup-compatibility/2006">
              <mc:Choice xmlns:v="urn:schemas-microsoft-com:vml" Requires="v">
                <p:oleObj name="Equation" r:id="rId4" imgW="3835400" imgH="165100" progId="Equation.3">
                  <p:embed/>
                </p:oleObj>
              </mc:Choice>
              <mc:Fallback>
                <p:oleObj name="Equation" r:id="rId4" imgW="3835400" imgH="165100" progId="Equation.3">
                  <p:embed/>
                  <p:pic>
                    <p:nvPicPr>
                      <p:cNvPr id="4505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563" y="1898650"/>
                        <a:ext cx="7024687"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4"/>
          <p:cNvGraphicFramePr>
            <a:graphicFrameLocks noChangeAspect="1"/>
          </p:cNvGraphicFramePr>
          <p:nvPr/>
        </p:nvGraphicFramePr>
        <p:xfrm>
          <a:off x="977900" y="2495550"/>
          <a:ext cx="6627813" cy="581025"/>
        </p:xfrm>
        <a:graphic>
          <a:graphicData uri="http://schemas.openxmlformats.org/presentationml/2006/ole">
            <mc:AlternateContent xmlns:mc="http://schemas.openxmlformats.org/markup-compatibility/2006">
              <mc:Choice xmlns:v="urn:schemas-microsoft-com:vml" Requires="v">
                <p:oleObj name="Equation" r:id="rId6" imgW="3619500" imgH="381000" progId="Equation.3">
                  <p:embed/>
                </p:oleObj>
              </mc:Choice>
              <mc:Fallback>
                <p:oleObj name="Equation" r:id="rId6" imgW="3619500" imgH="381000" progId="Equation.3">
                  <p:embed/>
                  <p:pic>
                    <p:nvPicPr>
                      <p:cNvPr id="4506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900" y="2495550"/>
                        <a:ext cx="66278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117850" y="3484563"/>
          <a:ext cx="2254250" cy="542925"/>
        </p:xfrm>
        <a:graphic>
          <a:graphicData uri="http://schemas.openxmlformats.org/presentationml/2006/ole">
            <mc:AlternateContent xmlns:mc="http://schemas.openxmlformats.org/markup-compatibility/2006">
              <mc:Choice xmlns:v="urn:schemas-microsoft-com:vml" Requires="v">
                <p:oleObj name="Equation" r:id="rId8" imgW="1231900" imgH="355600" progId="Equation.3">
                  <p:embed/>
                </p:oleObj>
              </mc:Choice>
              <mc:Fallback>
                <p:oleObj name="Equation" r:id="rId8" imgW="1231900" imgH="355600" progId="Equation.3">
                  <p:embed/>
                  <p:pic>
                    <p:nvPicPr>
                      <p:cNvPr id="4506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7850" y="3484563"/>
                        <a:ext cx="22542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4" name="TextBox 20"/>
          <p:cNvSpPr txBox="1">
            <a:spLocks noChangeArrowheads="1"/>
          </p:cNvSpPr>
          <p:nvPr/>
        </p:nvSpPr>
        <p:spPr bwMode="auto">
          <a:xfrm>
            <a:off x="1296988" y="4421188"/>
            <a:ext cx="1582737"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Its solution is: </a:t>
            </a:r>
          </a:p>
        </p:txBody>
      </p:sp>
      <p:graphicFrame>
        <p:nvGraphicFramePr>
          <p:cNvPr id="45062" name="Object 6"/>
          <p:cNvGraphicFramePr>
            <a:graphicFrameLocks noChangeAspect="1"/>
          </p:cNvGraphicFramePr>
          <p:nvPr/>
        </p:nvGraphicFramePr>
        <p:xfrm>
          <a:off x="3108325" y="4421188"/>
          <a:ext cx="1349375" cy="325437"/>
        </p:xfrm>
        <a:graphic>
          <a:graphicData uri="http://schemas.openxmlformats.org/presentationml/2006/ole">
            <mc:AlternateContent xmlns:mc="http://schemas.openxmlformats.org/markup-compatibility/2006">
              <mc:Choice xmlns:v="urn:schemas-microsoft-com:vml" Requires="v">
                <p:oleObj name="Equation" r:id="rId10" imgW="660400" imgH="190500" progId="Equation.3">
                  <p:embed/>
                </p:oleObj>
              </mc:Choice>
              <mc:Fallback>
                <p:oleObj name="Equation" r:id="rId10" imgW="660400" imgH="190500" progId="Equation.3">
                  <p:embed/>
                  <p:pic>
                    <p:nvPicPr>
                      <p:cNvPr id="4506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8325" y="4421188"/>
                        <a:ext cx="1349375"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5" name="TextBox 22"/>
          <p:cNvSpPr txBox="1">
            <a:spLocks noChangeArrowheads="1"/>
          </p:cNvSpPr>
          <p:nvPr/>
        </p:nvSpPr>
        <p:spPr bwMode="auto">
          <a:xfrm>
            <a:off x="1143000" y="1033463"/>
            <a:ext cx="1582738"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Start from eq.</a:t>
            </a:r>
          </a:p>
        </p:txBody>
      </p:sp>
      <p:sp>
        <p:nvSpPr>
          <p:cNvPr id="45066" name="TextBox 25"/>
          <p:cNvSpPr txBox="1">
            <a:spLocks noChangeArrowheads="1"/>
          </p:cNvSpPr>
          <p:nvPr/>
        </p:nvSpPr>
        <p:spPr bwMode="auto">
          <a:xfrm>
            <a:off x="147638" y="5237163"/>
            <a:ext cx="2365375" cy="276225"/>
          </a:xfrm>
          <a:prstGeom prst="rect">
            <a:avLst/>
          </a:prstGeom>
          <a:noFill/>
          <a:ln w="9525">
            <a:noFill/>
            <a:miter lim="800000"/>
            <a:headEnd/>
            <a:tailEnd/>
          </a:ln>
        </p:spPr>
        <p:txBody>
          <a:bodyPr wrap="none">
            <a:prstTxWarp prst="textNoShape">
              <a:avLst/>
            </a:prstTxWarp>
            <a:spAutoFit/>
          </a:bodyPr>
          <a:lstStyle/>
          <a:p>
            <a:r>
              <a:rPr lang="hu-HU" sz="1200">
                <a:latin typeface="Helvetica" pitchFamily="-84" charset="0"/>
                <a:ea typeface="Helvetica" pitchFamily="-84" charset="0"/>
                <a:cs typeface="Helvetica" pitchFamily="-84" charset="0"/>
              </a:rPr>
              <a:t>Dorogovtsev and Mendes, 2003</a:t>
            </a:r>
          </a:p>
        </p:txBody>
      </p:sp>
      <p:sp>
        <p:nvSpPr>
          <p:cNvPr id="4506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A Pretty Caveat</a:t>
            </a:r>
          </a:p>
          <a:p>
            <a:pPr>
              <a:spcBef>
                <a:spcPct val="20000"/>
              </a:spcBef>
            </a:pPr>
            <a:endParaRPr lang="en-US" sz="2000" b="1">
              <a:solidFill>
                <a:schemeClr val="bg1"/>
              </a:solidFill>
              <a:latin typeface="Helvetica" pitchFamily="-84" charset="0"/>
              <a:ea typeface="Helvetica" pitchFamily="-84" charset="0"/>
              <a:cs typeface="Helvetica" pitchFamily="-84" charset="0"/>
            </a:endParaRP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1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923257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2" descr="evol2"/>
          <p:cNvPicPr>
            <a:picLocks noChangeAspect="1" noChangeArrowheads="1"/>
          </p:cNvPicPr>
          <p:nvPr/>
        </p:nvPicPr>
        <p:blipFill>
          <a:blip r:embed="rId3"/>
          <a:srcRect/>
          <a:stretch>
            <a:fillRect/>
          </a:stretch>
        </p:blipFill>
        <p:spPr bwMode="auto">
          <a:xfrm>
            <a:off x="4876800" y="2865438"/>
            <a:ext cx="4140200" cy="2636837"/>
          </a:xfrm>
          <a:prstGeom prst="rect">
            <a:avLst/>
          </a:prstGeom>
          <a:noFill/>
          <a:ln w="9525">
            <a:noFill/>
            <a:miter lim="800000"/>
            <a:headEnd/>
            <a:tailEnd/>
          </a:ln>
        </p:spPr>
      </p:pic>
      <p:pic>
        <p:nvPicPr>
          <p:cNvPr id="35842" name="Object 5"/>
          <p:cNvPicPr>
            <a:picLocks noChangeAspect="1" noChangeArrowheads="1"/>
          </p:cNvPicPr>
          <p:nvPr/>
        </p:nvPicPr>
        <p:blipFill>
          <a:blip r:embed="rId4"/>
          <a:srcRect/>
          <a:stretch>
            <a:fillRect/>
          </a:stretch>
        </p:blipFill>
        <p:spPr bwMode="auto">
          <a:xfrm>
            <a:off x="569913" y="611421"/>
            <a:ext cx="3033712" cy="842963"/>
          </a:xfrm>
          <a:prstGeom prst="rect">
            <a:avLst/>
          </a:prstGeom>
          <a:noFill/>
        </p:spPr>
      </p:pic>
      <p:pic>
        <p:nvPicPr>
          <p:cNvPr id="30723" name="Object 6"/>
          <p:cNvPicPr>
            <a:picLocks noChangeAspect="1" noChangeArrowheads="1"/>
          </p:cNvPicPr>
          <p:nvPr/>
        </p:nvPicPr>
        <p:blipFill>
          <a:blip r:embed="rId5"/>
          <a:srcRect/>
          <a:stretch>
            <a:fillRect/>
          </a:stretch>
        </p:blipFill>
        <p:spPr bwMode="auto">
          <a:xfrm>
            <a:off x="368300" y="3776663"/>
            <a:ext cx="2957513" cy="842962"/>
          </a:xfrm>
          <a:prstGeom prst="rect">
            <a:avLst/>
          </a:prstGeom>
          <a:noFill/>
        </p:spPr>
      </p:pic>
      <p:sp>
        <p:nvSpPr>
          <p:cNvPr id="35850" name="Text Box 13"/>
          <p:cNvSpPr txBox="1">
            <a:spLocks noChangeArrowheads="1"/>
          </p:cNvSpPr>
          <p:nvPr/>
        </p:nvSpPr>
        <p:spPr bwMode="auto">
          <a:xfrm>
            <a:off x="160338" y="53387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rgbClr val="000000"/>
                </a:solidFill>
                <a:latin typeface="Helvetica" pitchFamily="-84" charset="0"/>
                <a:ea typeface="Arial" pitchFamily="-84" charset="0"/>
                <a:cs typeface="Arial" pitchFamily="-84" charset="0"/>
              </a:rPr>
              <a:t>A.-L.Barabási, R. Albert and H. Jeong, </a:t>
            </a:r>
            <a:r>
              <a:rPr lang="en-US" sz="1200" i="1">
                <a:solidFill>
                  <a:srgbClr val="000000"/>
                </a:solidFill>
                <a:latin typeface="Helvetica" pitchFamily="-84" charset="0"/>
                <a:ea typeface="Arial" pitchFamily="-84" charset="0"/>
                <a:cs typeface="Arial" pitchFamily="-84" charset="0"/>
              </a:rPr>
              <a:t>Physica </a:t>
            </a:r>
            <a:r>
              <a:rPr lang="en-US" sz="1200">
                <a:solidFill>
                  <a:srgbClr val="000000"/>
                </a:solidFill>
                <a:latin typeface="Helvetica" pitchFamily="-84" charset="0"/>
                <a:ea typeface="Arial" pitchFamily="-84" charset="0"/>
                <a:cs typeface="Arial" pitchFamily="-84" charset="0"/>
              </a:rPr>
              <a:t>A </a:t>
            </a:r>
            <a:r>
              <a:rPr lang="en-US" sz="1200" b="1">
                <a:solidFill>
                  <a:srgbClr val="000000"/>
                </a:solidFill>
                <a:latin typeface="Helvetica" pitchFamily="-84" charset="0"/>
                <a:ea typeface="Arial" pitchFamily="-84" charset="0"/>
                <a:cs typeface="Arial" pitchFamily="-84" charset="0"/>
              </a:rPr>
              <a:t>272,</a:t>
            </a:r>
            <a:r>
              <a:rPr lang="en-US" sz="1200">
                <a:solidFill>
                  <a:srgbClr val="000000"/>
                </a:solidFill>
                <a:latin typeface="Helvetica" pitchFamily="-84" charset="0"/>
                <a:ea typeface="Arial" pitchFamily="-84" charset="0"/>
                <a:cs typeface="Arial" pitchFamily="-84" charset="0"/>
              </a:rPr>
              <a:t> 173 (1999)</a:t>
            </a:r>
          </a:p>
        </p:txBody>
      </p:sp>
      <p:sp>
        <p:nvSpPr>
          <p:cNvPr id="35852"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All nodes follow the same growth law</a:t>
            </a:r>
          </a:p>
        </p:txBody>
      </p:sp>
      <p:pic>
        <p:nvPicPr>
          <p:cNvPr id="30735" name="Picture 4"/>
          <p:cNvPicPr>
            <a:picLocks noChangeAspect="1" noChangeArrowheads="1"/>
          </p:cNvPicPr>
          <p:nvPr/>
        </p:nvPicPr>
        <p:blipFill>
          <a:blip r:embed="rId6"/>
          <a:srcRect/>
          <a:stretch>
            <a:fillRect/>
          </a:stretch>
        </p:blipFill>
        <p:spPr bwMode="auto">
          <a:xfrm>
            <a:off x="304800" y="2570163"/>
            <a:ext cx="1203325" cy="638175"/>
          </a:xfrm>
          <a:prstGeom prst="rect">
            <a:avLst/>
          </a:prstGeom>
          <a:noFill/>
        </p:spPr>
      </p:pic>
      <p:sp>
        <p:nvSpPr>
          <p:cNvPr id="16" name="TextBox 15"/>
          <p:cNvSpPr txBox="1">
            <a:spLocks noChangeArrowheads="1"/>
          </p:cNvSpPr>
          <p:nvPr/>
        </p:nvSpPr>
        <p:spPr bwMode="auto">
          <a:xfrm>
            <a:off x="29620" y="1752600"/>
            <a:ext cx="658813" cy="369888"/>
          </a:xfrm>
          <a:prstGeom prst="rect">
            <a:avLst/>
          </a:prstGeom>
          <a:noFill/>
          <a:ln w="9525">
            <a:noFill/>
            <a:miter lim="800000"/>
            <a:headEnd/>
            <a:tailEnd/>
          </a:ln>
        </p:spPr>
        <p:txBody>
          <a:bodyPr wrap="none">
            <a:prstTxWarp prst="textNoShape">
              <a:avLst/>
            </a:prstTxWarp>
            <a:spAutoFit/>
          </a:bodyPr>
          <a:lstStyle/>
          <a:p>
            <a:r>
              <a:rPr lang="hu-HU" dirty="0"/>
              <a:t>Use: </a:t>
            </a:r>
          </a:p>
        </p:txBody>
      </p:sp>
      <p:sp>
        <p:nvSpPr>
          <p:cNvPr id="18" name="TextBox 17"/>
          <p:cNvSpPr txBox="1">
            <a:spLocks noChangeArrowheads="1"/>
          </p:cNvSpPr>
          <p:nvPr/>
        </p:nvSpPr>
        <p:spPr bwMode="auto">
          <a:xfrm>
            <a:off x="3511550" y="1937289"/>
            <a:ext cx="4808538" cy="369887"/>
          </a:xfrm>
          <a:prstGeom prst="rect">
            <a:avLst/>
          </a:prstGeom>
          <a:noFill/>
          <a:ln w="9525">
            <a:noFill/>
            <a:miter lim="800000"/>
            <a:headEnd/>
            <a:tailEnd/>
          </a:ln>
        </p:spPr>
        <p:txBody>
          <a:bodyPr wrap="none">
            <a:prstTxWarp prst="textNoShape">
              <a:avLst/>
            </a:prstTxWarp>
            <a:spAutoFit/>
          </a:bodyPr>
          <a:lstStyle/>
          <a:p>
            <a:r>
              <a:rPr lang="hu-HU" dirty="0"/>
              <a:t>During a unit time (time step): </a:t>
            </a:r>
            <a:r>
              <a:rPr lang="hu-HU" i="1" dirty="0"/>
              <a:t>Δk=m  </a:t>
            </a:r>
            <a:r>
              <a:rPr lang="en-US" i="1" dirty="0">
                <a:sym typeface="Wingdings" pitchFamily="-84" charset="2"/>
              </a:rPr>
              <a:t> A=m</a:t>
            </a:r>
            <a:endParaRPr lang="hu-HU" i="1" dirty="0"/>
          </a:p>
        </p:txBody>
      </p:sp>
      <p:pic>
        <p:nvPicPr>
          <p:cNvPr id="30737" name="Picture 6"/>
          <p:cNvPicPr>
            <a:picLocks noChangeAspect="1" noChangeArrowheads="1"/>
          </p:cNvPicPr>
          <p:nvPr/>
        </p:nvPicPr>
        <p:blipFill>
          <a:blip r:embed="rId7"/>
          <a:srcRect/>
          <a:stretch>
            <a:fillRect/>
          </a:stretch>
        </p:blipFill>
        <p:spPr bwMode="auto">
          <a:xfrm>
            <a:off x="2049463" y="2674938"/>
            <a:ext cx="906462" cy="533400"/>
          </a:xfrm>
          <a:prstGeom prst="rect">
            <a:avLst/>
          </a:prstGeom>
          <a:noFill/>
        </p:spPr>
      </p:pic>
      <p:pic>
        <p:nvPicPr>
          <p:cNvPr id="30738" name="Picture 7"/>
          <p:cNvPicPr>
            <a:picLocks noChangeAspect="1" noChangeArrowheads="1"/>
          </p:cNvPicPr>
          <p:nvPr/>
        </p:nvPicPr>
        <p:blipFill>
          <a:blip r:embed="rId8"/>
          <a:srcRect/>
          <a:stretch>
            <a:fillRect/>
          </a:stretch>
        </p:blipFill>
        <p:spPr bwMode="auto">
          <a:xfrm>
            <a:off x="3529013" y="2643188"/>
            <a:ext cx="1284287" cy="576262"/>
          </a:xfrm>
          <a:prstGeom prst="rect">
            <a:avLst/>
          </a:prstGeom>
          <a:noFill/>
        </p:spPr>
      </p:pic>
      <p:pic>
        <p:nvPicPr>
          <p:cNvPr id="30739" name="Picture 8"/>
          <p:cNvPicPr>
            <a:picLocks noChangeAspect="1" noChangeArrowheads="1"/>
          </p:cNvPicPr>
          <p:nvPr/>
        </p:nvPicPr>
        <p:blipFill>
          <a:blip r:embed="rId9"/>
          <a:srcRect/>
          <a:stretch>
            <a:fillRect/>
          </a:stretch>
        </p:blipFill>
        <p:spPr bwMode="auto">
          <a:xfrm>
            <a:off x="5397500" y="2603500"/>
            <a:ext cx="2159000" cy="512763"/>
          </a:xfrm>
          <a:prstGeom prst="rect">
            <a:avLst/>
          </a:prstGeom>
          <a:noFill/>
        </p:spPr>
      </p:pic>
      <p:sp>
        <p:nvSpPr>
          <p:cNvPr id="22" name="TextBox 21"/>
          <p:cNvSpPr txBox="1">
            <a:spLocks noChangeArrowheads="1"/>
          </p:cNvSpPr>
          <p:nvPr/>
        </p:nvSpPr>
        <p:spPr bwMode="auto">
          <a:xfrm>
            <a:off x="368300" y="4854575"/>
            <a:ext cx="2508250" cy="369888"/>
          </a:xfrm>
          <a:prstGeom prst="rect">
            <a:avLst/>
          </a:prstGeom>
          <a:noFill/>
          <a:ln w="9525">
            <a:noFill/>
            <a:miter lim="800000"/>
            <a:headEnd/>
            <a:tailEnd/>
          </a:ln>
        </p:spPr>
        <p:txBody>
          <a:bodyPr wrap="none">
            <a:prstTxWarp prst="textNoShape">
              <a:avLst/>
            </a:prstTxWarp>
            <a:spAutoFit/>
          </a:bodyPr>
          <a:lstStyle/>
          <a:p>
            <a:r>
              <a:rPr lang="hu-HU" i="1">
                <a:solidFill>
                  <a:srgbClr val="0000FF"/>
                </a:solidFill>
              </a:rPr>
              <a:t>β</a:t>
            </a:r>
            <a:r>
              <a:rPr lang="hu-HU">
                <a:solidFill>
                  <a:srgbClr val="0000FF"/>
                </a:solidFill>
              </a:rPr>
              <a:t>: dynamical exponent</a:t>
            </a:r>
          </a:p>
        </p:txBody>
      </p:sp>
      <p:sp>
        <p:nvSpPr>
          <p:cNvPr id="1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mc:AlternateContent xmlns:mc="http://schemas.openxmlformats.org/markup-compatibility/2006" xmlns:a14="http://schemas.microsoft.com/office/drawing/2010/main">
        <mc:Choice Requires="a14">
          <p:sp>
            <p:nvSpPr>
              <p:cNvPr id="2" name="TextBox 1"/>
              <p:cNvSpPr txBox="1"/>
              <p:nvPr/>
            </p:nvSpPr>
            <p:spPr>
              <a:xfrm>
                <a:off x="4639736" y="544399"/>
                <a:ext cx="3262945" cy="12750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num>
                        <m:den>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a:rPr>
                                <m:t>𝑗</m:t>
                              </m:r>
                            </m:sub>
                            <m:sup/>
                            <m:e>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𝑗</m:t>
                                  </m:r>
                                </m:sub>
                              </m:sSub>
                            </m:e>
                          </m:nary>
                        </m:den>
                      </m:f>
                      <m:r>
                        <a:rPr lang="en-US" b="0" i="1" smtClean="0">
                          <a:latin typeface="Cambria Math"/>
                        </a:rPr>
                        <m:t>=</m:t>
                      </m:r>
                      <m:r>
                        <a:rPr lang="en-US" b="0" i="1" smtClean="0">
                          <a:latin typeface="Cambria Math"/>
                        </a:rPr>
                        <m:t>𝐴</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num>
                        <m:den>
                          <m:r>
                            <a:rPr lang="en-US" b="0" i="1" smtClean="0">
                              <a:latin typeface="Cambria Math"/>
                            </a:rPr>
                            <m:t>2</m:t>
                          </m:r>
                          <m:r>
                            <a:rPr lang="en-US" b="0" i="1" smtClean="0">
                              <a:latin typeface="Cambria Math"/>
                            </a:rPr>
                            <m:t>𝑚𝑡</m:t>
                          </m:r>
                        </m:den>
                      </m:f>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a:rPr>
                            <m:t>𝑖</m:t>
                          </m:r>
                        </m:sub>
                        <m:sup/>
                        <m:e>
                          <m:f>
                            <m:fPr>
                              <m:ctrlPr>
                                <a:rPr lang="en-US" i="1" smtClean="0">
                                  <a:latin typeface="Cambria Math" panose="02040503050406030204" pitchFamily="18" charset="0"/>
                                </a:rPr>
                              </m:ctrlPr>
                            </m:fPr>
                            <m:num>
                              <m:r>
                                <a:rPr lang="en-US" i="1" smtClean="0">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num>
                            <m:den>
                              <m:r>
                                <a:rPr lang="en-US" b="0" i="1" smtClean="0">
                                  <a:latin typeface="Cambria Math"/>
                                </a:rPr>
                                <m:t>𝑑𝑡</m:t>
                              </m:r>
                            </m:den>
                          </m:f>
                        </m:e>
                      </m:nary>
                      <m:r>
                        <a:rPr lang="en-US" i="1" smtClean="0">
                          <a:latin typeface="Cambria Math"/>
                        </a:rPr>
                        <m:t>=</m:t>
                      </m:r>
                      <m:nary>
                        <m:naryPr>
                          <m:chr m:val="∑"/>
                          <m:limLoc m:val="subSup"/>
                          <m:supHide m:val="on"/>
                          <m:ctrlPr>
                            <a:rPr lang="en-US" i="1">
                              <a:latin typeface="Cambria Math" panose="02040503050406030204" pitchFamily="18" charset="0"/>
                            </a:rPr>
                          </m:ctrlPr>
                        </m:naryPr>
                        <m:sub>
                          <m:r>
                            <m:rPr>
                              <m:brk m:alnAt="9"/>
                            </m:rPr>
                            <a:rPr lang="en-US" i="1">
                              <a:latin typeface="Cambria Math"/>
                            </a:rPr>
                            <m:t>𝑖</m:t>
                          </m:r>
                        </m:sub>
                        <m:sup/>
                        <m:e>
                          <m:r>
                            <a:rPr lang="en-US" i="1">
                              <a:latin typeface="Cambria Math"/>
                            </a:rPr>
                            <m:t>𝐴</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num>
                            <m:den>
                              <m:r>
                                <a:rPr lang="en-US" i="1">
                                  <a:latin typeface="Cambria Math"/>
                                </a:rPr>
                                <m:t>2</m:t>
                              </m:r>
                              <m:r>
                                <a:rPr lang="en-US" i="1">
                                  <a:latin typeface="Cambria Math"/>
                                </a:rPr>
                                <m:t>𝑚𝑡</m:t>
                              </m:r>
                            </m:den>
                          </m:f>
                          <m:r>
                            <a:rPr lang="en-US" b="0" i="1" smtClean="0">
                              <a:latin typeface="Cambria Math"/>
                            </a:rPr>
                            <m:t>=</m:t>
                          </m:r>
                          <m:r>
                            <a:rPr lang="en-US" b="0" i="1" smtClean="0">
                              <a:latin typeface="Cambria Math"/>
                            </a:rPr>
                            <m:t>𝐴</m:t>
                          </m:r>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639736" y="544399"/>
                <a:ext cx="3262945" cy="1275093"/>
              </a:xfrm>
              <a:prstGeom prst="rect">
                <a:avLst/>
              </a:prstGeom>
              <a:blipFill>
                <a:blip r:embed="rId10"/>
                <a:stretch>
                  <a:fillRect/>
                </a:stretch>
              </a:blipFill>
            </p:spPr>
            <p:txBody>
              <a:bodyPr/>
              <a:lstStyle/>
              <a:p>
                <a:r>
                  <a:rPr lang="en-US">
                    <a:noFill/>
                  </a:rPr>
                  <a:t> </a:t>
                </a:r>
              </a:p>
            </p:txBody>
          </p:sp>
        </mc:Fallback>
      </mc:AlternateContent>
      <p:cxnSp>
        <p:nvCxnSpPr>
          <p:cNvPr id="4" name="Straight Arrow Connector 3"/>
          <p:cNvCxnSpPr/>
          <p:nvPr/>
        </p:nvCxnSpPr>
        <p:spPr>
          <a:xfrm flipV="1">
            <a:off x="1847056" y="1117600"/>
            <a:ext cx="3402277" cy="630105"/>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4876801" y="1674814"/>
            <a:ext cx="1837266" cy="331786"/>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696200" y="1557867"/>
            <a:ext cx="152400" cy="379677"/>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510626" y="1611310"/>
                <a:ext cx="3283784" cy="6210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1600" i="1" smtClean="0">
                              <a:latin typeface="Cambria Math" panose="02040503050406030204" pitchFamily="18" charset="0"/>
                            </a:rPr>
                          </m:ctrlPr>
                        </m:naryPr>
                        <m:sub>
                          <m:r>
                            <m:rPr>
                              <m:brk m:alnAt="9"/>
                            </m:rPr>
                            <a:rPr lang="en-US" sz="1600" b="0" i="1" smtClean="0">
                              <a:latin typeface="Cambria Math"/>
                            </a:rPr>
                            <m:t>𝑗</m:t>
                          </m:r>
                        </m:sub>
                        <m:sup/>
                        <m:e>
                          <m:sSub>
                            <m:sSubPr>
                              <m:ctrlPr>
                                <a:rPr lang="en-US" sz="1600" i="1" smtClean="0">
                                  <a:latin typeface="Cambria Math" panose="02040503050406030204" pitchFamily="18" charset="0"/>
                                </a:rPr>
                              </m:ctrlPr>
                            </m:sSubPr>
                            <m:e>
                              <m:r>
                                <a:rPr lang="en-US" sz="1600" b="0" i="1" smtClean="0">
                                  <a:latin typeface="Cambria Math"/>
                                </a:rPr>
                                <m:t>𝑘</m:t>
                              </m:r>
                            </m:e>
                            <m:sub>
                              <m:r>
                                <a:rPr lang="en-US" sz="1600" b="0" i="1" smtClean="0">
                                  <a:latin typeface="Cambria Math"/>
                                </a:rPr>
                                <m:t>𝑗</m:t>
                              </m:r>
                            </m:sub>
                          </m:sSub>
                          <m:r>
                            <a:rPr lang="en-US" sz="1600" b="0" i="1" smtClean="0">
                              <a:latin typeface="Cambria Math"/>
                            </a:rPr>
                            <m:t>=2</m:t>
                          </m:r>
                          <m:r>
                            <a:rPr lang="en-US" sz="1600" b="0" i="1" smtClean="0">
                              <a:latin typeface="Cambria Math"/>
                            </a:rPr>
                            <m:t>𝑚</m:t>
                          </m:r>
                          <m:d>
                            <m:dPr>
                              <m:ctrlPr>
                                <a:rPr lang="en-US" sz="1600" b="0" i="1" smtClean="0">
                                  <a:latin typeface="Cambria Math" panose="02040503050406030204" pitchFamily="18" charset="0"/>
                                </a:rPr>
                              </m:ctrlPr>
                            </m:dPr>
                            <m:e>
                              <m:r>
                                <a:rPr lang="en-US" sz="1600" b="0" i="1" smtClean="0">
                                  <a:latin typeface="Cambria Math"/>
                                </a:rPr>
                                <m:t>𝑡</m:t>
                              </m:r>
                              <m:r>
                                <a:rPr lang="en-US" sz="1600" b="0" i="1" smtClean="0">
                                  <a:latin typeface="Cambria Math"/>
                                </a:rPr>
                                <m:t>−1</m:t>
                              </m:r>
                            </m:e>
                          </m:d>
                          <m:r>
                            <a:rPr lang="en-US" sz="1600" b="0" i="1" smtClean="0">
                              <a:latin typeface="Cambria Math"/>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a:rPr>
                                    <m:t>𝑚</m:t>
                                  </m:r>
                                </m:e>
                                <m:sub>
                                  <m:r>
                                    <a:rPr lang="en-US" sz="1600" b="0" i="1" smtClean="0">
                                      <a:latin typeface="Cambria Math"/>
                                    </a:rPr>
                                    <m:t>0</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𝑚</m:t>
                                  </m:r>
                                </m:e>
                                <m:sub>
                                  <m:r>
                                    <a:rPr lang="en-US" sz="1600" b="0" i="1" smtClean="0">
                                      <a:latin typeface="Cambria Math"/>
                                    </a:rPr>
                                    <m:t>0</m:t>
                                  </m:r>
                                </m:sub>
                              </m:sSub>
                              <m:r>
                                <a:rPr lang="en-US" sz="1600" b="0" i="1" smtClean="0">
                                  <a:latin typeface="Cambria Math"/>
                                </a:rPr>
                                <m:t>−1)</m:t>
                              </m:r>
                            </m:num>
                            <m:den>
                              <m:r>
                                <a:rPr lang="en-US" sz="1600" b="0" i="1" smtClean="0">
                                  <a:latin typeface="Cambria Math"/>
                                </a:rPr>
                                <m:t>2</m:t>
                              </m:r>
                            </m:den>
                          </m:f>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10626" y="1611310"/>
                <a:ext cx="3283784" cy="621004"/>
              </a:xfrm>
              <a:prstGeom prst="rect">
                <a:avLst/>
              </a:prstGeom>
              <a:blipFill>
                <a:blip r:embed="rId11"/>
                <a:stretch>
                  <a:fillRect/>
                </a:stretch>
              </a:blipFill>
            </p:spPr>
            <p:txBody>
              <a:bodyPr/>
              <a:lstStyle/>
              <a:p>
                <a:r>
                  <a:rPr lang="en-US">
                    <a:noFill/>
                  </a:rPr>
                  <a:t> </a:t>
                </a:r>
              </a:p>
            </p:txBody>
          </p:sp>
        </mc:Fallback>
      </mc:AlternateContent>
      <p:sp>
        <p:nvSpPr>
          <p:cNvPr id="23" name="TextBox 22"/>
          <p:cNvSpPr txBox="1">
            <a:spLocks noChangeArrowheads="1"/>
          </p:cNvSpPr>
          <p:nvPr/>
        </p:nvSpPr>
        <p:spPr bwMode="auto">
          <a:xfrm>
            <a:off x="4572000" y="694237"/>
            <a:ext cx="979755" cy="369332"/>
          </a:xfrm>
          <a:prstGeom prst="rect">
            <a:avLst/>
          </a:prstGeom>
          <a:noFill/>
          <a:ln w="9525">
            <a:noFill/>
            <a:miter lim="800000"/>
            <a:headEnd/>
            <a:tailEnd/>
          </a:ln>
        </p:spPr>
        <p:txBody>
          <a:bodyPr wrap="none">
            <a:prstTxWarp prst="textNoShape">
              <a:avLst/>
            </a:prstTxWarp>
            <a:spAutoFit/>
          </a:bodyPr>
          <a:lstStyle/>
          <a:p>
            <a:r>
              <a:rPr lang="en-US" dirty="0"/>
              <a:t>In limit</a:t>
            </a:r>
            <a:r>
              <a:rPr lang="hu-HU" dirty="0"/>
              <a:t>: </a:t>
            </a:r>
          </a:p>
        </p:txBody>
      </p:sp>
      <p:sp>
        <p:nvSpPr>
          <p:cNvPr id="24" name="TextBox 23"/>
          <p:cNvSpPr txBox="1">
            <a:spLocks noChangeArrowheads="1"/>
          </p:cNvSpPr>
          <p:nvPr/>
        </p:nvSpPr>
        <p:spPr bwMode="auto">
          <a:xfrm>
            <a:off x="7269759" y="720246"/>
            <a:ext cx="530915" cy="369332"/>
          </a:xfrm>
          <a:prstGeom prst="rect">
            <a:avLst/>
          </a:prstGeom>
          <a:noFill/>
          <a:ln w="9525">
            <a:noFill/>
            <a:miter lim="800000"/>
            <a:headEnd/>
            <a:tailEnd/>
          </a:ln>
        </p:spPr>
        <p:txBody>
          <a:bodyPr wrap="none">
            <a:prstTxWarp prst="textNoShape">
              <a:avLst/>
            </a:prstTxWarp>
            <a:spAutoFit/>
          </a:bodyPr>
          <a:lstStyle/>
          <a:p>
            <a:r>
              <a:rPr lang="en-US" dirty="0"/>
              <a:t>So:</a:t>
            </a:r>
            <a:endParaRPr lang="hu-HU" dirty="0"/>
          </a:p>
        </p:txBody>
      </p:sp>
    </p:spTree>
    <p:extLst>
      <p:ext uri="{BB962C8B-B14F-4D97-AF65-F5344CB8AC3E}">
        <p14:creationId xmlns:p14="http://schemas.microsoft.com/office/powerpoint/2010/main" val="38633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682"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Trajan Pro" pitchFamily="-84" charset="0"/>
                <a:ea typeface="Helvetica" pitchFamily="-84" charset="0"/>
                <a:cs typeface="Helvetica" pitchFamily="-84" charset="0"/>
              </a:rPr>
              <a:t>Phase transitions in complex systems I: Magnetism</a:t>
            </a:r>
          </a:p>
        </p:txBody>
      </p:sp>
      <p:pic>
        <p:nvPicPr>
          <p:cNvPr id="71683" name="Picture 9" descr="F-RG-spins-marci.jpg"/>
          <p:cNvPicPr>
            <a:picLocks noChangeAspect="1"/>
          </p:cNvPicPr>
          <p:nvPr/>
        </p:nvPicPr>
        <p:blipFill>
          <a:blip r:embed="rId2"/>
          <a:srcRect/>
          <a:stretch>
            <a:fillRect/>
          </a:stretch>
        </p:blipFill>
        <p:spPr bwMode="auto">
          <a:xfrm>
            <a:off x="0" y="612370"/>
            <a:ext cx="9144000" cy="3200400"/>
          </a:xfrm>
          <a:prstGeom prst="rect">
            <a:avLst/>
          </a:prstGeom>
          <a:noFill/>
          <a:ln w="9525">
            <a:noFill/>
            <a:miter lim="800000"/>
            <a:headEnd/>
            <a:tailEnd/>
          </a:ln>
        </p:spPr>
      </p:pic>
      <p:pic>
        <p:nvPicPr>
          <p:cNvPr id="4" name="Picture 58" descr="Screen shot 2010-02-17 at 13.24.13 PM.png"/>
          <p:cNvPicPr>
            <a:picLocks noChangeAspect="1"/>
          </p:cNvPicPr>
          <p:nvPr/>
        </p:nvPicPr>
        <p:blipFill>
          <a:blip r:embed="rId3"/>
          <a:srcRect/>
          <a:stretch>
            <a:fillRect/>
          </a:stretch>
        </p:blipFill>
        <p:spPr bwMode="auto">
          <a:xfrm>
            <a:off x="4101966" y="823516"/>
            <a:ext cx="2514600" cy="273050"/>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601663" y="4043363"/>
            <a:ext cx="1439862" cy="1200150"/>
          </a:xfrm>
          <a:prstGeom prst="rect">
            <a:avLst/>
          </a:prstGeom>
          <a:noFill/>
          <a:ln w="9525">
            <a:noFill/>
            <a:miter lim="800000"/>
            <a:headEnd type="none" w="sm" len="sm"/>
            <a:tailEnd type="none" w="sm" len="sm"/>
          </a:ln>
        </p:spPr>
      </p:pic>
      <p:pic>
        <p:nvPicPr>
          <p:cNvPr id="6" name="Picture 7"/>
          <p:cNvPicPr>
            <a:picLocks noChangeAspect="1" noChangeArrowheads="1"/>
          </p:cNvPicPr>
          <p:nvPr/>
        </p:nvPicPr>
        <p:blipFill>
          <a:blip r:embed="rId5"/>
          <a:srcRect/>
          <a:stretch>
            <a:fillRect/>
          </a:stretch>
        </p:blipFill>
        <p:spPr bwMode="auto">
          <a:xfrm>
            <a:off x="2201863" y="3994150"/>
            <a:ext cx="1439862" cy="1200150"/>
          </a:xfrm>
          <a:prstGeom prst="rect">
            <a:avLst/>
          </a:prstGeom>
          <a:noFill/>
          <a:ln w="9525">
            <a:noFill/>
            <a:miter lim="800000"/>
            <a:headEnd type="none" w="sm" len="sm"/>
            <a:tailEnd type="none" w="sm" len="sm"/>
          </a:ln>
        </p:spPr>
      </p:pic>
      <p:sp>
        <p:nvSpPr>
          <p:cNvPr id="7" name="Text Box 12"/>
          <p:cNvSpPr txBox="1">
            <a:spLocks noChangeArrowheads="1"/>
          </p:cNvSpPr>
          <p:nvPr/>
        </p:nvSpPr>
        <p:spPr bwMode="auto">
          <a:xfrm>
            <a:off x="601663" y="3787775"/>
            <a:ext cx="1008062" cy="276225"/>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n-US" sz="1200"/>
              <a:t>T = 0.99 T</a:t>
            </a:r>
            <a:r>
              <a:rPr lang="en-US" sz="1200" baseline="-25000"/>
              <a:t>c</a:t>
            </a:r>
            <a:endParaRPr lang="es-ES" sz="1200" baseline="-25000"/>
          </a:p>
        </p:txBody>
      </p:sp>
      <p:sp>
        <p:nvSpPr>
          <p:cNvPr id="8" name="Text Box 13"/>
          <p:cNvSpPr txBox="1">
            <a:spLocks noChangeArrowheads="1"/>
          </p:cNvSpPr>
          <p:nvPr/>
        </p:nvSpPr>
        <p:spPr bwMode="auto">
          <a:xfrm>
            <a:off x="2227263" y="3765550"/>
            <a:ext cx="1006475" cy="277813"/>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n-US" sz="1200"/>
              <a:t>T = 0.999 T</a:t>
            </a:r>
            <a:r>
              <a:rPr lang="en-US" sz="1200" baseline="-25000"/>
              <a:t>c</a:t>
            </a:r>
            <a:endParaRPr lang="es-ES" sz="1200" baseline="-25000"/>
          </a:p>
        </p:txBody>
      </p:sp>
      <p:sp>
        <p:nvSpPr>
          <p:cNvPr id="9" name="Line 19"/>
          <p:cNvSpPr>
            <a:spLocks noChangeShapeType="1"/>
          </p:cNvSpPr>
          <p:nvPr/>
        </p:nvSpPr>
        <p:spPr bwMode="auto">
          <a:xfrm>
            <a:off x="1825625" y="5122863"/>
            <a:ext cx="0" cy="420687"/>
          </a:xfrm>
          <a:prstGeom prst="line">
            <a:avLst/>
          </a:prstGeom>
          <a:noFill/>
          <a:ln w="9525">
            <a:solidFill>
              <a:schemeClr val="tx1"/>
            </a:solidFill>
            <a:miter lim="800000"/>
            <a:headEnd type="none" w="sm" len="sm"/>
            <a:tailEnd type="none" w="sm" len="sm"/>
          </a:ln>
        </p:spPr>
        <p:txBody>
          <a:bodyPr wrap="none">
            <a:prstTxWarp prst="textNoShape">
              <a:avLst/>
            </a:prstTxWarp>
          </a:bodyPr>
          <a:lstStyle/>
          <a:p>
            <a:endParaRPr lang="en-US"/>
          </a:p>
        </p:txBody>
      </p:sp>
      <p:sp>
        <p:nvSpPr>
          <p:cNvPr id="10" name="Line 20"/>
          <p:cNvSpPr>
            <a:spLocks noChangeShapeType="1"/>
          </p:cNvSpPr>
          <p:nvPr/>
        </p:nvSpPr>
        <p:spPr bwMode="auto">
          <a:xfrm>
            <a:off x="1898650" y="5122863"/>
            <a:ext cx="0" cy="420687"/>
          </a:xfrm>
          <a:prstGeom prst="line">
            <a:avLst/>
          </a:prstGeom>
          <a:noFill/>
          <a:ln w="9525">
            <a:solidFill>
              <a:schemeClr val="tx1"/>
            </a:solidFill>
            <a:miter lim="800000"/>
            <a:headEnd type="none" w="sm" len="sm"/>
            <a:tailEnd type="none" w="sm" len="sm"/>
          </a:ln>
        </p:spPr>
        <p:txBody>
          <a:bodyPr wrap="none">
            <a:prstTxWarp prst="textNoShape">
              <a:avLst/>
            </a:prstTxWarp>
          </a:bodyPr>
          <a:lstStyle/>
          <a:p>
            <a:endParaRPr lang="en-US"/>
          </a:p>
        </p:txBody>
      </p:sp>
      <p:sp>
        <p:nvSpPr>
          <p:cNvPr id="11" name="Line 21"/>
          <p:cNvSpPr>
            <a:spLocks noChangeShapeType="1"/>
          </p:cNvSpPr>
          <p:nvPr/>
        </p:nvSpPr>
        <p:spPr bwMode="auto">
          <a:xfrm>
            <a:off x="1754188" y="5483225"/>
            <a:ext cx="215900" cy="0"/>
          </a:xfrm>
          <a:prstGeom prst="line">
            <a:avLst/>
          </a:prstGeom>
          <a:noFill/>
          <a:ln w="9525">
            <a:solidFill>
              <a:schemeClr val="tx1"/>
            </a:solidFill>
            <a:miter lim="800000"/>
            <a:headEnd type="none" w="sm" len="sm"/>
            <a:tailEnd type="none" w="sm" len="sm"/>
          </a:ln>
        </p:spPr>
        <p:txBody>
          <a:bodyPr wrap="none">
            <a:prstTxWarp prst="textNoShape">
              <a:avLst/>
            </a:prstTxWarp>
          </a:bodyPr>
          <a:lstStyle/>
          <a:p>
            <a:endParaRPr lang="en-US"/>
          </a:p>
        </p:txBody>
      </p:sp>
      <p:sp>
        <p:nvSpPr>
          <p:cNvPr id="12" name="Line 22"/>
          <p:cNvSpPr>
            <a:spLocks noChangeShapeType="1"/>
          </p:cNvSpPr>
          <p:nvPr/>
        </p:nvSpPr>
        <p:spPr bwMode="auto">
          <a:xfrm>
            <a:off x="2489200" y="5073650"/>
            <a:ext cx="0" cy="420688"/>
          </a:xfrm>
          <a:prstGeom prst="line">
            <a:avLst/>
          </a:prstGeom>
          <a:noFill/>
          <a:ln w="9525">
            <a:solidFill>
              <a:schemeClr val="tx1"/>
            </a:solidFill>
            <a:miter lim="800000"/>
            <a:headEnd type="none" w="sm" len="sm"/>
            <a:tailEnd type="none" w="sm" len="sm"/>
          </a:ln>
        </p:spPr>
        <p:txBody>
          <a:bodyPr wrap="none">
            <a:prstTxWarp prst="textNoShape">
              <a:avLst/>
            </a:prstTxWarp>
          </a:bodyPr>
          <a:lstStyle/>
          <a:p>
            <a:endParaRPr lang="en-US"/>
          </a:p>
        </p:txBody>
      </p:sp>
      <p:sp>
        <p:nvSpPr>
          <p:cNvPr id="13" name="Line 23"/>
          <p:cNvSpPr>
            <a:spLocks noChangeShapeType="1"/>
          </p:cNvSpPr>
          <p:nvPr/>
        </p:nvSpPr>
        <p:spPr bwMode="auto">
          <a:xfrm>
            <a:off x="2705100" y="5073650"/>
            <a:ext cx="0" cy="420688"/>
          </a:xfrm>
          <a:prstGeom prst="line">
            <a:avLst/>
          </a:prstGeom>
          <a:noFill/>
          <a:ln w="9525">
            <a:solidFill>
              <a:schemeClr val="tx1"/>
            </a:solidFill>
            <a:miter lim="800000"/>
            <a:headEnd type="none" w="sm" len="sm"/>
            <a:tailEnd type="none" w="sm" len="sm"/>
          </a:ln>
        </p:spPr>
        <p:txBody>
          <a:bodyPr wrap="none">
            <a:prstTxWarp prst="textNoShape">
              <a:avLst/>
            </a:prstTxWarp>
          </a:bodyPr>
          <a:lstStyle/>
          <a:p>
            <a:endParaRPr lang="en-US"/>
          </a:p>
        </p:txBody>
      </p:sp>
      <p:sp>
        <p:nvSpPr>
          <p:cNvPr id="14" name="Line 24"/>
          <p:cNvSpPr>
            <a:spLocks noChangeShapeType="1"/>
          </p:cNvSpPr>
          <p:nvPr/>
        </p:nvSpPr>
        <p:spPr bwMode="auto">
          <a:xfrm>
            <a:off x="2346325" y="5434013"/>
            <a:ext cx="431800" cy="0"/>
          </a:xfrm>
          <a:prstGeom prst="line">
            <a:avLst/>
          </a:prstGeom>
          <a:noFill/>
          <a:ln w="9525">
            <a:solidFill>
              <a:schemeClr val="tx1"/>
            </a:solidFill>
            <a:miter lim="800000"/>
            <a:headEnd type="none" w="sm" len="sm"/>
            <a:tailEnd type="none" w="sm" len="sm"/>
          </a:ln>
        </p:spPr>
        <p:txBody>
          <a:bodyPr wrap="none">
            <a:prstTxWarp prst="textNoShape">
              <a:avLst/>
            </a:prstTxWarp>
          </a:bodyPr>
          <a:lstStyle/>
          <a:p>
            <a:endParaRPr lang="en-US"/>
          </a:p>
        </p:txBody>
      </p:sp>
      <p:sp>
        <p:nvSpPr>
          <p:cNvPr id="15" name="Text Box 25"/>
          <p:cNvSpPr txBox="1">
            <a:spLocks noChangeArrowheads="1"/>
          </p:cNvSpPr>
          <p:nvPr/>
        </p:nvSpPr>
        <p:spPr bwMode="auto">
          <a:xfrm>
            <a:off x="1731963" y="5434013"/>
            <a:ext cx="215900" cy="584200"/>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l-GR" sz="1600">
                <a:ea typeface="Times New Roman" pitchFamily="-111" charset="0"/>
                <a:cs typeface="Times New Roman" pitchFamily="-111" charset="0"/>
              </a:rPr>
              <a:t>ξ</a:t>
            </a:r>
          </a:p>
        </p:txBody>
      </p:sp>
      <p:sp>
        <p:nvSpPr>
          <p:cNvPr id="16" name="Text Box 26"/>
          <p:cNvSpPr txBox="1">
            <a:spLocks noChangeArrowheads="1"/>
          </p:cNvSpPr>
          <p:nvPr/>
        </p:nvSpPr>
        <p:spPr bwMode="auto">
          <a:xfrm>
            <a:off x="2455863" y="5372100"/>
            <a:ext cx="215900" cy="585788"/>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l-GR" sz="1600">
                <a:ea typeface="Times New Roman" pitchFamily="-111" charset="0"/>
                <a:cs typeface="Times New Roman" pitchFamily="-111" charset="0"/>
              </a:rPr>
              <a:t>ξ</a:t>
            </a:r>
          </a:p>
        </p:txBody>
      </p:sp>
      <p:pic>
        <p:nvPicPr>
          <p:cNvPr id="17" name="Picture 6"/>
          <p:cNvPicPr>
            <a:picLocks noChangeAspect="1" noChangeArrowheads="1"/>
          </p:cNvPicPr>
          <p:nvPr/>
        </p:nvPicPr>
        <p:blipFill>
          <a:blip r:embed="rId6"/>
          <a:srcRect/>
          <a:stretch>
            <a:fillRect/>
          </a:stretch>
        </p:blipFill>
        <p:spPr bwMode="auto">
          <a:xfrm>
            <a:off x="3797300" y="4000500"/>
            <a:ext cx="1439863" cy="1200150"/>
          </a:xfrm>
          <a:prstGeom prst="rect">
            <a:avLst/>
          </a:prstGeom>
          <a:noFill/>
          <a:ln w="9525">
            <a:noFill/>
            <a:miter lim="800000"/>
            <a:headEnd type="none" w="sm" len="sm"/>
            <a:tailEnd type="none" w="sm" len="sm"/>
          </a:ln>
        </p:spPr>
      </p:pic>
      <p:pic>
        <p:nvPicPr>
          <p:cNvPr id="18" name="Picture 9"/>
          <p:cNvPicPr>
            <a:picLocks noChangeAspect="1" noChangeArrowheads="1"/>
          </p:cNvPicPr>
          <p:nvPr/>
        </p:nvPicPr>
        <p:blipFill>
          <a:blip r:embed="rId7"/>
          <a:srcRect/>
          <a:stretch>
            <a:fillRect/>
          </a:stretch>
        </p:blipFill>
        <p:spPr bwMode="auto">
          <a:xfrm>
            <a:off x="5486400" y="3979863"/>
            <a:ext cx="1439863" cy="1200150"/>
          </a:xfrm>
          <a:prstGeom prst="rect">
            <a:avLst/>
          </a:prstGeom>
          <a:noFill/>
          <a:ln w="9525">
            <a:noFill/>
            <a:miter lim="800000"/>
            <a:headEnd type="none" w="sm" len="sm"/>
            <a:tailEnd type="none" w="sm" len="sm"/>
          </a:ln>
        </p:spPr>
      </p:pic>
      <p:sp>
        <p:nvSpPr>
          <p:cNvPr id="19" name="Text Box 14"/>
          <p:cNvSpPr txBox="1">
            <a:spLocks noChangeArrowheads="1"/>
          </p:cNvSpPr>
          <p:nvPr/>
        </p:nvSpPr>
        <p:spPr bwMode="auto">
          <a:xfrm>
            <a:off x="3830638" y="3703638"/>
            <a:ext cx="865187" cy="339725"/>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n-US" sz="1600" b="1">
                <a:solidFill>
                  <a:srgbClr val="FF0000"/>
                </a:solidFill>
                <a:latin typeface="Helvetica" pitchFamily="-111" charset="0"/>
                <a:ea typeface="Helvetica" pitchFamily="-111" charset="0"/>
                <a:cs typeface="Helvetica" pitchFamily="-111" charset="0"/>
              </a:rPr>
              <a:t>T = T</a:t>
            </a:r>
            <a:r>
              <a:rPr lang="en-US" sz="1600" b="1" baseline="-25000">
                <a:solidFill>
                  <a:srgbClr val="FF0000"/>
                </a:solidFill>
                <a:latin typeface="Helvetica" pitchFamily="-111" charset="0"/>
                <a:ea typeface="Helvetica" pitchFamily="-111" charset="0"/>
                <a:cs typeface="Helvetica" pitchFamily="-111" charset="0"/>
              </a:rPr>
              <a:t>c</a:t>
            </a:r>
            <a:endParaRPr lang="es-ES" sz="1600" b="1" baseline="-25000">
              <a:solidFill>
                <a:srgbClr val="FF0000"/>
              </a:solidFill>
              <a:latin typeface="Helvetica" pitchFamily="-111" charset="0"/>
              <a:ea typeface="Helvetica" pitchFamily="-111" charset="0"/>
              <a:cs typeface="Helvetica" pitchFamily="-111" charset="0"/>
            </a:endParaRPr>
          </a:p>
        </p:txBody>
      </p:sp>
      <p:pic>
        <p:nvPicPr>
          <p:cNvPr id="20" name="Picture 15"/>
          <p:cNvPicPr>
            <a:picLocks noChangeAspect="1" noChangeArrowheads="1"/>
          </p:cNvPicPr>
          <p:nvPr/>
        </p:nvPicPr>
        <p:blipFill>
          <a:blip r:embed="rId8"/>
          <a:srcRect/>
          <a:stretch>
            <a:fillRect/>
          </a:stretch>
        </p:blipFill>
        <p:spPr bwMode="auto">
          <a:xfrm>
            <a:off x="7091363" y="3979863"/>
            <a:ext cx="1439862" cy="1200150"/>
          </a:xfrm>
          <a:prstGeom prst="rect">
            <a:avLst/>
          </a:prstGeom>
          <a:noFill/>
          <a:ln w="9525">
            <a:noFill/>
            <a:miter lim="800000"/>
            <a:headEnd type="none" w="sm" len="sm"/>
            <a:tailEnd type="none" w="sm" len="sm"/>
          </a:ln>
        </p:spPr>
      </p:pic>
      <p:sp>
        <p:nvSpPr>
          <p:cNvPr id="21" name="Text Box 17"/>
          <p:cNvSpPr txBox="1">
            <a:spLocks noChangeArrowheads="1"/>
          </p:cNvSpPr>
          <p:nvPr/>
        </p:nvSpPr>
        <p:spPr bwMode="auto">
          <a:xfrm>
            <a:off x="5486400" y="3776663"/>
            <a:ext cx="865188" cy="277812"/>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n-US" sz="1200"/>
              <a:t>T = 1.5 T</a:t>
            </a:r>
            <a:r>
              <a:rPr lang="en-US" sz="1200" baseline="-25000"/>
              <a:t>c</a:t>
            </a:r>
            <a:endParaRPr lang="es-ES" sz="1200" baseline="-25000"/>
          </a:p>
        </p:txBody>
      </p:sp>
      <p:sp>
        <p:nvSpPr>
          <p:cNvPr id="22" name="Text Box 18"/>
          <p:cNvSpPr txBox="1">
            <a:spLocks noChangeArrowheads="1"/>
          </p:cNvSpPr>
          <p:nvPr/>
        </p:nvSpPr>
        <p:spPr bwMode="auto">
          <a:xfrm>
            <a:off x="7091363" y="3787775"/>
            <a:ext cx="865187" cy="276225"/>
          </a:xfrm>
          <a:prstGeom prst="rect">
            <a:avLst/>
          </a:prstGeom>
          <a:noFill/>
          <a:ln w="9525">
            <a:noFill/>
            <a:miter lim="800000"/>
            <a:headEnd type="none" w="sm" len="sm"/>
            <a:tailEnd type="none" w="sm" len="sm"/>
          </a:ln>
        </p:spPr>
        <p:txBody>
          <a:bodyPr>
            <a:prstTxWarp prst="textNoShape">
              <a:avLst/>
            </a:prstTxWarp>
            <a:spAutoFit/>
          </a:bodyPr>
          <a:lstStyle/>
          <a:p>
            <a:pPr>
              <a:spcBef>
                <a:spcPct val="50000"/>
              </a:spcBef>
            </a:pPr>
            <a:r>
              <a:rPr lang="en-US" sz="1200"/>
              <a:t>T = 2 T</a:t>
            </a:r>
            <a:r>
              <a:rPr lang="en-US" sz="1200" baseline="-25000"/>
              <a:t>c</a:t>
            </a:r>
            <a:endParaRPr lang="es-ES" sz="1200" baseline="-25000"/>
          </a:p>
        </p:txBody>
      </p:sp>
      <p:pic>
        <p:nvPicPr>
          <p:cNvPr id="23" name="Picture 83" descr="Screen shot 2010-02-18 at 9.29.50 AM.png"/>
          <p:cNvPicPr>
            <a:picLocks noChangeAspect="1"/>
          </p:cNvPicPr>
          <p:nvPr/>
        </p:nvPicPr>
        <p:blipFill>
          <a:blip r:embed="rId9"/>
          <a:srcRect/>
          <a:stretch>
            <a:fillRect/>
          </a:stretch>
        </p:blipFill>
        <p:spPr bwMode="auto">
          <a:xfrm>
            <a:off x="3636963" y="5291932"/>
            <a:ext cx="1600200" cy="284162"/>
          </a:xfrm>
          <a:prstGeom prst="rect">
            <a:avLst/>
          </a:prstGeom>
          <a:noFill/>
          <a:ln w="9525">
            <a:noFill/>
            <a:miter lim="800000"/>
            <a:headEnd/>
            <a:tailEnd/>
          </a:ln>
        </p:spPr>
      </p:pic>
      <p:sp>
        <p:nvSpPr>
          <p:cNvPr id="25"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8232576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animBg="1"/>
      <p:bldP spid="13" grpId="0" animBg="1"/>
      <p:bldP spid="14" grpId="0" animBg="1"/>
      <p:bldP spid="15" grpId="0"/>
      <p:bldP spid="16" grpId="0"/>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4818" name="Rectangle 3"/>
          <p:cNvSpPr>
            <a:spLocks noGrp="1" noChangeArrowheads="1"/>
          </p:cNvSpPr>
          <p:nvPr>
            <p:ph type="body" idx="1"/>
          </p:nvPr>
        </p:nvSpPr>
        <p:spPr>
          <a:xfrm>
            <a:off x="538163" y="1220788"/>
            <a:ext cx="7772400" cy="4179887"/>
          </a:xfrm>
        </p:spPr>
        <p:txBody>
          <a:bodyPr/>
          <a:lstStyle/>
          <a:p>
            <a:pPr eaLnBrk="1" hangingPunct="1">
              <a:lnSpc>
                <a:spcPct val="90000"/>
              </a:lnSpc>
            </a:pPr>
            <a:r>
              <a:rPr lang="en-US" sz="2400">
                <a:latin typeface="Helvetica" pitchFamily="-111" charset="0"/>
                <a:ea typeface="Helvetica" pitchFamily="-111" charset="0"/>
                <a:cs typeface="Helvetica" pitchFamily="-111" charset="0"/>
              </a:rPr>
              <a:t>Correla</a:t>
            </a:r>
            <a:r>
              <a:rPr lang="es-AR" sz="2400">
                <a:latin typeface="Helvetica" pitchFamily="-111" charset="0"/>
                <a:ea typeface="Helvetica" pitchFamily="-111" charset="0"/>
                <a:cs typeface="Helvetica" pitchFamily="-111" charset="0"/>
              </a:rPr>
              <a:t>t</a:t>
            </a:r>
            <a:r>
              <a:rPr lang="en-US" sz="2400">
                <a:latin typeface="Helvetica" pitchFamily="-111" charset="0"/>
                <a:ea typeface="Helvetica" pitchFamily="-111" charset="0"/>
                <a:cs typeface="Helvetica" pitchFamily="-111" charset="0"/>
              </a:rPr>
              <a:t>i</a:t>
            </a:r>
            <a:r>
              <a:rPr lang="es-AR" sz="2400">
                <a:latin typeface="Helvetica" pitchFamily="-111" charset="0"/>
                <a:ea typeface="Helvetica" pitchFamily="-111" charset="0"/>
                <a:cs typeface="Helvetica" pitchFamily="-111" charset="0"/>
              </a:rPr>
              <a:t>o</a:t>
            </a:r>
            <a:r>
              <a:rPr lang="en-US" sz="2400">
                <a:latin typeface="Helvetica" pitchFamily="-111" charset="0"/>
                <a:ea typeface="Helvetica" pitchFamily="-111" charset="0"/>
                <a:cs typeface="Helvetica" pitchFamily="-111" charset="0"/>
              </a:rPr>
              <a:t>n</a:t>
            </a:r>
            <a:r>
              <a:rPr lang="es-AR" sz="2400">
                <a:latin typeface="Helvetica" pitchFamily="-111" charset="0"/>
                <a:ea typeface="Helvetica" pitchFamily="-111" charset="0"/>
                <a:cs typeface="Helvetica" pitchFamily="-111" charset="0"/>
              </a:rPr>
              <a:t> length </a:t>
            </a:r>
            <a:r>
              <a:rPr lang="en-US" sz="2400">
                <a:latin typeface="Helvetica" pitchFamily="-111" charset="0"/>
                <a:ea typeface="Helvetica" pitchFamily="-111" charset="0"/>
                <a:cs typeface="Helvetica" pitchFamily="-111" charset="0"/>
              </a:rPr>
              <a:t> diverge</a:t>
            </a:r>
            <a:r>
              <a:rPr lang="es-AR" sz="2400">
                <a:latin typeface="Helvetica" pitchFamily="-111" charset="0"/>
                <a:ea typeface="Helvetica" pitchFamily="-111" charset="0"/>
                <a:cs typeface="Helvetica" pitchFamily="-111" charset="0"/>
              </a:rPr>
              <a:t>s</a:t>
            </a:r>
            <a:r>
              <a:rPr lang="en-US" sz="2400">
                <a:latin typeface="Helvetica" pitchFamily="-111" charset="0"/>
                <a:ea typeface="Helvetica" pitchFamily="-111" charset="0"/>
                <a:cs typeface="Helvetica" pitchFamily="-111" charset="0"/>
              </a:rPr>
              <a:t> at the critical point: the whole system is correlated!</a:t>
            </a:r>
          </a:p>
          <a:p>
            <a:pPr eaLnBrk="1" hangingPunct="1">
              <a:lnSpc>
                <a:spcPct val="90000"/>
              </a:lnSpc>
              <a:buFont typeface="Arial" pitchFamily="-111" charset="0"/>
              <a:buNone/>
            </a:pPr>
            <a:endParaRPr lang="en-US" sz="2400">
              <a:latin typeface="Helvetica" pitchFamily="-111" charset="0"/>
              <a:ea typeface="Helvetica" pitchFamily="-111" charset="0"/>
              <a:cs typeface="Helvetica" pitchFamily="-111" charset="0"/>
            </a:endParaRPr>
          </a:p>
          <a:p>
            <a:pPr eaLnBrk="1" hangingPunct="1">
              <a:lnSpc>
                <a:spcPct val="90000"/>
              </a:lnSpc>
            </a:pPr>
            <a:r>
              <a:rPr lang="es-AR" sz="2400" b="1">
                <a:solidFill>
                  <a:srgbClr val="FF0000"/>
                </a:solidFill>
                <a:latin typeface="Helvetica" pitchFamily="-111" charset="0"/>
                <a:ea typeface="Helvetica" pitchFamily="-111" charset="0"/>
                <a:cs typeface="Helvetica" pitchFamily="-111" charset="0"/>
              </a:rPr>
              <a:t>Scale invariance</a:t>
            </a:r>
            <a:r>
              <a:rPr lang="es-AR" sz="2400">
                <a:solidFill>
                  <a:srgbClr val="FF0000"/>
                </a:solidFill>
                <a:latin typeface="Helvetica" pitchFamily="-111" charset="0"/>
                <a:ea typeface="Helvetica" pitchFamily="-111" charset="0"/>
                <a:cs typeface="Helvetica" pitchFamily="-111" charset="0"/>
              </a:rPr>
              <a:t>: </a:t>
            </a:r>
            <a:r>
              <a:rPr lang="es-AR" sz="2400">
                <a:latin typeface="Helvetica" pitchFamily="-111" charset="0"/>
                <a:ea typeface="Helvetica" pitchFamily="-111" charset="0"/>
                <a:cs typeface="Helvetica" pitchFamily="-111" charset="0"/>
              </a:rPr>
              <a:t>there is no characteristic scale for the fluctuation </a:t>
            </a:r>
            <a:r>
              <a:rPr lang="es-AR" sz="2400" b="1">
                <a:solidFill>
                  <a:srgbClr val="FF0000"/>
                </a:solidFill>
                <a:latin typeface="Helvetica" pitchFamily="-111" charset="0"/>
                <a:ea typeface="Helvetica" pitchFamily="-111" charset="0"/>
                <a:cs typeface="Helvetica" pitchFamily="-111" charset="0"/>
              </a:rPr>
              <a:t>(scale-free behavior).</a:t>
            </a:r>
          </a:p>
          <a:p>
            <a:pPr eaLnBrk="1" hangingPunct="1">
              <a:lnSpc>
                <a:spcPct val="90000"/>
              </a:lnSpc>
              <a:buFont typeface="Arial" pitchFamily="-111" charset="0"/>
              <a:buNone/>
            </a:pPr>
            <a:endParaRPr lang="en-US" sz="2400" b="1">
              <a:latin typeface="Helvetica" pitchFamily="-111" charset="0"/>
              <a:ea typeface="Helvetica" pitchFamily="-111" charset="0"/>
              <a:cs typeface="Helvetica" pitchFamily="-111" charset="0"/>
            </a:endParaRPr>
          </a:p>
          <a:p>
            <a:pPr eaLnBrk="1" hangingPunct="1">
              <a:lnSpc>
                <a:spcPct val="90000"/>
              </a:lnSpc>
            </a:pPr>
            <a:r>
              <a:rPr lang="en-US" sz="2400" b="1">
                <a:solidFill>
                  <a:srgbClr val="FF0000"/>
                </a:solidFill>
                <a:latin typeface="Helvetica" pitchFamily="-111" charset="0"/>
                <a:ea typeface="Times New Roman" pitchFamily="-111" charset="0"/>
                <a:cs typeface="Times New Roman" pitchFamily="-111" charset="0"/>
              </a:rPr>
              <a:t>Universali</a:t>
            </a:r>
            <a:r>
              <a:rPr lang="es-AR" sz="2400" b="1">
                <a:solidFill>
                  <a:srgbClr val="FF0000"/>
                </a:solidFill>
                <a:latin typeface="Helvetica" pitchFamily="-111" charset="0"/>
                <a:ea typeface="Times New Roman" pitchFamily="-111" charset="0"/>
                <a:cs typeface="Times New Roman" pitchFamily="-111" charset="0"/>
              </a:rPr>
              <a:t>ty</a:t>
            </a:r>
            <a:r>
              <a:rPr lang="en-US" sz="2400">
                <a:solidFill>
                  <a:srgbClr val="FF0000"/>
                </a:solidFill>
                <a:latin typeface="Helvetica" pitchFamily="-111" charset="0"/>
                <a:ea typeface="Times New Roman" pitchFamily="-111" charset="0"/>
                <a:cs typeface="Times New Roman" pitchFamily="-111" charset="0"/>
              </a:rPr>
              <a:t>:</a:t>
            </a:r>
            <a:r>
              <a:rPr lang="en-US" sz="2400">
                <a:latin typeface="Helvetica" pitchFamily="-111" charset="0"/>
                <a:ea typeface="Times New Roman" pitchFamily="-111" charset="0"/>
                <a:cs typeface="Times New Roman" pitchFamily="-111" charset="0"/>
              </a:rPr>
              <a:t> </a:t>
            </a:r>
            <a:r>
              <a:rPr lang="es-AR" sz="2400">
                <a:latin typeface="Helvetica" pitchFamily="-111" charset="0"/>
                <a:ea typeface="Times New Roman" pitchFamily="-111" charset="0"/>
                <a:cs typeface="Times New Roman" pitchFamily="-111" charset="0"/>
              </a:rPr>
              <a:t>exponents are independent of the system’s details.</a:t>
            </a:r>
          </a:p>
        </p:txBody>
      </p:sp>
      <p:sp>
        <p:nvSpPr>
          <p:cNvPr id="34820"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CRITICAL PHENOMENA</a:t>
            </a:r>
          </a:p>
        </p:txBody>
      </p:sp>
      <p:sp>
        <p:nvSpPr>
          <p:cNvPr id="6"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6234656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65538" name="Object 2"/>
          <p:cNvGraphicFramePr>
            <a:graphicFrameLocks noChangeAspect="1"/>
          </p:cNvGraphicFramePr>
          <p:nvPr/>
        </p:nvGraphicFramePr>
        <p:xfrm>
          <a:off x="5880100" y="655638"/>
          <a:ext cx="2930525" cy="1006475"/>
        </p:xfrm>
        <a:graphic>
          <a:graphicData uri="http://schemas.openxmlformats.org/presentationml/2006/ole">
            <mc:AlternateContent xmlns:mc="http://schemas.openxmlformats.org/markup-compatibility/2006">
              <mc:Choice xmlns:v="urn:schemas-microsoft-com:vml" Requires="v">
                <p:oleObj name="Equation" r:id="rId2" imgW="1625600" imgH="673100" progId="Equation.DSMT4">
                  <p:embed/>
                </p:oleObj>
              </mc:Choice>
              <mc:Fallback>
                <p:oleObj name="Equation" r:id="rId2" imgW="1625600" imgH="673100" progId="Equation.DSMT4">
                  <p:embed/>
                  <p:pic>
                    <p:nvPicPr>
                      <p:cNvPr id="655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655638"/>
                        <a:ext cx="29305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263525" y="758825"/>
          <a:ext cx="3248025" cy="495300"/>
        </p:xfrm>
        <a:graphic>
          <a:graphicData uri="http://schemas.openxmlformats.org/presentationml/2006/ole">
            <mc:AlternateContent xmlns:mc="http://schemas.openxmlformats.org/markup-compatibility/2006">
              <mc:Choice xmlns:v="urn:schemas-microsoft-com:vml" Requires="v">
                <p:oleObj name="Equation" r:id="rId4" imgW="1803400" imgH="330200" progId="Equation.DSMT4">
                  <p:embed/>
                </p:oleObj>
              </mc:Choice>
              <mc:Fallback>
                <p:oleObj name="Equation" r:id="rId4" imgW="1803400" imgH="330200" progId="Equation.DSMT4">
                  <p:embed/>
                  <p:pic>
                    <p:nvPicPr>
                      <p:cNvPr id="655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758825"/>
                        <a:ext cx="32480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0" name="Object 4"/>
          <p:cNvGraphicFramePr>
            <a:graphicFrameLocks noChangeAspect="1"/>
          </p:cNvGraphicFramePr>
          <p:nvPr/>
        </p:nvGraphicFramePr>
        <p:xfrm>
          <a:off x="3810000" y="639763"/>
          <a:ext cx="2195513" cy="876300"/>
        </p:xfrm>
        <a:graphic>
          <a:graphicData uri="http://schemas.openxmlformats.org/presentationml/2006/ole">
            <mc:AlternateContent xmlns:mc="http://schemas.openxmlformats.org/markup-compatibility/2006">
              <mc:Choice xmlns:v="urn:schemas-microsoft-com:vml" Requires="v">
                <p:oleObj name="Equation" r:id="rId6" imgW="1219200" imgH="584200" progId="Equation.DSMT4">
                  <p:embed/>
                </p:oleObj>
              </mc:Choice>
              <mc:Fallback>
                <p:oleObj name="Equation" r:id="rId6" imgW="1219200" imgH="584200" progId="Equation.DSMT4">
                  <p:embed/>
                  <p:pic>
                    <p:nvPicPr>
                      <p:cNvPr id="6554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639763"/>
                        <a:ext cx="2195513"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5"/>
          <p:cNvGraphicFramePr>
            <a:graphicFrameLocks noChangeAspect="1"/>
          </p:cNvGraphicFramePr>
          <p:nvPr/>
        </p:nvGraphicFramePr>
        <p:xfrm>
          <a:off x="334963" y="1614488"/>
          <a:ext cx="2309812" cy="342900"/>
        </p:xfrm>
        <a:graphic>
          <a:graphicData uri="http://schemas.openxmlformats.org/presentationml/2006/ole">
            <mc:AlternateContent xmlns:mc="http://schemas.openxmlformats.org/markup-compatibility/2006">
              <mc:Choice xmlns:v="urn:schemas-microsoft-com:vml" Requires="v">
                <p:oleObj name="Equation" r:id="rId8" imgW="1282700" imgH="228600" progId="Equation.DSMT4">
                  <p:embed/>
                </p:oleObj>
              </mc:Choice>
              <mc:Fallback>
                <p:oleObj name="Equation" r:id="rId8" imgW="1282700" imgH="228600" progId="Equation.DSMT4">
                  <p:embed/>
                  <p:pic>
                    <p:nvPicPr>
                      <p:cNvPr id="6554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963" y="1614488"/>
                        <a:ext cx="23098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Divergences in scale-free distributions</a:t>
            </a:r>
          </a:p>
        </p:txBody>
      </p:sp>
      <p:graphicFrame>
        <p:nvGraphicFramePr>
          <p:cNvPr id="65573" name="Object 37"/>
          <p:cNvGraphicFramePr>
            <a:graphicFrameLocks noChangeAspect="1"/>
          </p:cNvGraphicFramePr>
          <p:nvPr/>
        </p:nvGraphicFramePr>
        <p:xfrm>
          <a:off x="155575" y="2349500"/>
          <a:ext cx="2398713" cy="755650"/>
        </p:xfrm>
        <a:graphic>
          <a:graphicData uri="http://schemas.openxmlformats.org/presentationml/2006/ole">
            <mc:AlternateContent xmlns:mc="http://schemas.openxmlformats.org/markup-compatibility/2006">
              <mc:Choice xmlns:v="urn:schemas-microsoft-com:vml" Requires="v">
                <p:oleObj name="Equation" r:id="rId10" imgW="1333500" imgH="508000" progId="Equation.DSMT4">
                  <p:embed/>
                </p:oleObj>
              </mc:Choice>
              <mc:Fallback>
                <p:oleObj name="Equation" r:id="rId10" imgW="1333500" imgH="508000" progId="Equation.DSMT4">
                  <p:embed/>
                  <p:pic>
                    <p:nvPicPr>
                      <p:cNvPr id="65573" name="Object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75" y="2349500"/>
                        <a:ext cx="239871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2840038" y="2333625"/>
          <a:ext cx="6319837" cy="760413"/>
        </p:xfrm>
        <a:graphic>
          <a:graphicData uri="http://schemas.openxmlformats.org/presentationml/2006/ole">
            <mc:AlternateContent xmlns:mc="http://schemas.openxmlformats.org/markup-compatibility/2006">
              <mc:Choice xmlns:v="urn:schemas-microsoft-com:vml" Requires="v">
                <p:oleObj name="Equation" r:id="rId12" imgW="3505200" imgH="508000" progId="Equation.DSMT4">
                  <p:embed/>
                </p:oleObj>
              </mc:Choice>
              <mc:Fallback>
                <p:oleObj name="Equation" r:id="rId12" imgW="3505200" imgH="508000" progId="Equation.DSMT4">
                  <p:embed/>
                  <p:pic>
                    <p:nvPicPr>
                      <p:cNvPr id="1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0038" y="2333625"/>
                        <a:ext cx="6319837"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a:spLocks noChangeArrowheads="1"/>
          </p:cNvSpPr>
          <p:nvPr/>
        </p:nvSpPr>
        <p:spPr bwMode="auto">
          <a:xfrm>
            <a:off x="677574" y="3554844"/>
            <a:ext cx="1233488" cy="338138"/>
          </a:xfrm>
          <a:prstGeom prst="rect">
            <a:avLst/>
          </a:prstGeom>
          <a:noFill/>
          <a:ln w="9525">
            <a:noFill/>
            <a:miter lim="800000"/>
            <a:headEnd/>
            <a:tailEnd/>
          </a:ln>
        </p:spPr>
        <p:txBody>
          <a:bodyPr wrap="none">
            <a:prstTxWarp prst="textNoShape">
              <a:avLst/>
            </a:prstTxWarp>
            <a:spAutoFit/>
          </a:bodyPr>
          <a:lstStyle/>
          <a:p>
            <a:r>
              <a:rPr lang="en-US" sz="1600" dirty="0">
                <a:latin typeface="Helvetica" pitchFamily="-111" charset="0"/>
                <a:ea typeface="Helvetica" pitchFamily="-111" charset="0"/>
                <a:cs typeface="Helvetica" pitchFamily="-111" charset="0"/>
              </a:rPr>
              <a:t>If m-γ+1&lt;0: </a:t>
            </a:r>
          </a:p>
        </p:txBody>
      </p:sp>
      <p:graphicFrame>
        <p:nvGraphicFramePr>
          <p:cNvPr id="12" name="Object 6"/>
          <p:cNvGraphicFramePr>
            <a:graphicFrameLocks noChangeAspect="1"/>
          </p:cNvGraphicFramePr>
          <p:nvPr/>
        </p:nvGraphicFramePr>
        <p:xfrm>
          <a:off x="2917825" y="3367088"/>
          <a:ext cx="2795588" cy="627062"/>
        </p:xfrm>
        <a:graphic>
          <a:graphicData uri="http://schemas.openxmlformats.org/presentationml/2006/ole">
            <mc:AlternateContent xmlns:mc="http://schemas.openxmlformats.org/markup-compatibility/2006">
              <mc:Choice xmlns:v="urn:schemas-microsoft-com:vml" Requires="v">
                <p:oleObj name="Equation" r:id="rId14" imgW="1549400" imgH="419100" progId="Equation.DSMT4">
                  <p:embed/>
                </p:oleObj>
              </mc:Choice>
              <mc:Fallback>
                <p:oleObj name="Equation" r:id="rId14" imgW="1549400" imgH="419100" progId="Equation.DSMT4">
                  <p:embed/>
                  <p:pic>
                    <p:nvPicPr>
                      <p:cNvPr id="12"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7825" y="3367088"/>
                        <a:ext cx="2795588"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a:spLocks noChangeArrowheads="1"/>
          </p:cNvSpPr>
          <p:nvPr/>
        </p:nvSpPr>
        <p:spPr bwMode="auto">
          <a:xfrm>
            <a:off x="677574" y="4374788"/>
            <a:ext cx="7213600" cy="830997"/>
          </a:xfrm>
          <a:prstGeom prst="rect">
            <a:avLst/>
          </a:prstGeom>
          <a:noFill/>
          <a:ln w="9525">
            <a:noFill/>
            <a:miter lim="800000"/>
            <a:headEnd/>
            <a:tailEnd/>
          </a:ln>
        </p:spPr>
        <p:txBody>
          <a:bodyPr>
            <a:prstTxWarp prst="textNoShape">
              <a:avLst/>
            </a:prstTxWarp>
            <a:spAutoFit/>
          </a:bodyPr>
          <a:lstStyle/>
          <a:p>
            <a:r>
              <a:rPr lang="en-US" sz="1600" dirty="0">
                <a:latin typeface="Helvetica" pitchFamily="-111" charset="0"/>
                <a:ea typeface="Helvetica" pitchFamily="-111" charset="0"/>
                <a:cs typeface="Helvetica" pitchFamily="-111" charset="0"/>
              </a:rPr>
              <a:t>If m-γ+1&gt;0, 				the integral diverges.  </a:t>
            </a:r>
          </a:p>
          <a:p>
            <a:endParaRPr lang="en-US" sz="1600" dirty="0">
              <a:latin typeface="Helvetica" pitchFamily="-111" charset="0"/>
              <a:ea typeface="Helvetica" pitchFamily="-111" charset="0"/>
              <a:cs typeface="Helvetica" pitchFamily="-111" charset="0"/>
            </a:endParaRPr>
          </a:p>
          <a:p>
            <a:r>
              <a:rPr lang="en-US" sz="1600" dirty="0">
                <a:latin typeface="Helvetica" pitchFamily="-111" charset="0"/>
                <a:ea typeface="Helvetica" pitchFamily="-111" charset="0"/>
                <a:cs typeface="Helvetica" pitchFamily="-111" charset="0"/>
              </a:rPr>
              <a:t>For a fixed </a:t>
            </a:r>
            <a:r>
              <a:rPr lang="en-US" sz="1600" dirty="0" err="1">
                <a:latin typeface="Helvetica" pitchFamily="-111" charset="0"/>
                <a:ea typeface="Helvetica" pitchFamily="-111" charset="0"/>
                <a:cs typeface="Helvetica" pitchFamily="-111" charset="0"/>
              </a:rPr>
              <a:t>γ</a:t>
            </a:r>
            <a:r>
              <a:rPr lang="en-US" sz="1600" dirty="0">
                <a:latin typeface="Helvetica" pitchFamily="-111" charset="0"/>
                <a:ea typeface="Helvetica" pitchFamily="-111" charset="0"/>
                <a:cs typeface="Helvetica" pitchFamily="-111" charset="0"/>
              </a:rPr>
              <a:t> this means that all moments with    </a:t>
            </a:r>
            <a:r>
              <a:rPr lang="en-US" sz="1600" dirty="0" err="1">
                <a:latin typeface="Helvetica" pitchFamily="-111" charset="0"/>
                <a:ea typeface="Helvetica" pitchFamily="-111" charset="0"/>
                <a:cs typeface="Helvetica" pitchFamily="-111" charset="0"/>
              </a:rPr>
              <a:t>m</a:t>
            </a:r>
            <a:r>
              <a:rPr lang="en-US" sz="1600" dirty="0">
                <a:latin typeface="Helvetica" pitchFamily="-111" charset="0"/>
                <a:ea typeface="Helvetica" pitchFamily="-111" charset="0"/>
                <a:cs typeface="Helvetica" pitchFamily="-111" charset="0"/>
              </a:rPr>
              <a:t>&gt;γ-1  diverge.  </a:t>
            </a:r>
          </a:p>
        </p:txBody>
      </p:sp>
      <p:sp>
        <p:nvSpPr>
          <p:cNvPr id="14"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33087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67586" name="Object 2"/>
          <p:cNvGraphicFramePr>
            <a:graphicFrameLocks noChangeAspect="1"/>
          </p:cNvGraphicFramePr>
          <p:nvPr/>
        </p:nvGraphicFramePr>
        <p:xfrm>
          <a:off x="922191" y="567171"/>
          <a:ext cx="6330950" cy="755650"/>
        </p:xfrm>
        <a:graphic>
          <a:graphicData uri="http://schemas.openxmlformats.org/presentationml/2006/ole">
            <mc:AlternateContent xmlns:mc="http://schemas.openxmlformats.org/markup-compatibility/2006">
              <mc:Choice xmlns:v="urn:schemas-microsoft-com:vml" Requires="v">
                <p:oleObj name="Equation" r:id="rId2" imgW="3517900" imgH="508000" progId="Equation.DSMT4">
                  <p:embed/>
                </p:oleObj>
              </mc:Choice>
              <mc:Fallback>
                <p:oleObj name="Equation" r:id="rId2" imgW="3517900" imgH="508000" progId="Equation.DSMT4">
                  <p:embed/>
                  <p:pic>
                    <p:nvPicPr>
                      <p:cNvPr id="6758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91" y="567171"/>
                        <a:ext cx="63309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7" name="TextBox 12"/>
          <p:cNvSpPr txBox="1">
            <a:spLocks noChangeArrowheads="1"/>
          </p:cNvSpPr>
          <p:nvPr/>
        </p:nvSpPr>
        <p:spPr bwMode="auto">
          <a:xfrm>
            <a:off x="4173365" y="1284625"/>
            <a:ext cx="5038648" cy="338554"/>
          </a:xfrm>
          <a:prstGeom prst="rect">
            <a:avLst/>
          </a:prstGeom>
          <a:noFill/>
          <a:ln w="9525">
            <a:noFill/>
            <a:miter lim="800000"/>
            <a:headEnd/>
            <a:tailEnd/>
          </a:ln>
        </p:spPr>
        <p:txBody>
          <a:bodyPr wrap="square">
            <a:prstTxWarp prst="textNoShape">
              <a:avLst/>
            </a:prstTxWarp>
            <a:spAutoFit/>
          </a:bodyPr>
          <a:lstStyle/>
          <a:p>
            <a:r>
              <a:rPr lang="en-US" sz="1600" dirty="0">
                <a:latin typeface="Helvetica" pitchFamily="-111" charset="0"/>
                <a:ea typeface="Helvetica" pitchFamily="-111" charset="0"/>
                <a:cs typeface="Helvetica" pitchFamily="-111" charset="0"/>
              </a:rPr>
              <a:t>For a fixed γ this means all moments   m&gt;γ-1 diverge.  </a:t>
            </a:r>
          </a:p>
        </p:txBody>
      </p:sp>
      <p:sp>
        <p:nvSpPr>
          <p:cNvPr id="67589" name="TextBox 15"/>
          <p:cNvSpPr txBox="1">
            <a:spLocks noChangeArrowheads="1"/>
          </p:cNvSpPr>
          <p:nvPr/>
        </p:nvSpPr>
        <p:spPr bwMode="auto">
          <a:xfrm>
            <a:off x="5123262" y="2667440"/>
            <a:ext cx="3733800" cy="3539430"/>
          </a:xfrm>
          <a:prstGeom prst="rect">
            <a:avLst/>
          </a:prstGeom>
          <a:noFill/>
          <a:ln w="9525">
            <a:noFill/>
            <a:miter lim="800000"/>
            <a:headEnd/>
            <a:tailEnd/>
          </a:ln>
        </p:spPr>
        <p:txBody>
          <a:bodyPr>
            <a:prstTxWarp prst="textNoShape">
              <a:avLst/>
            </a:prstTxWarp>
            <a:spAutoFit/>
          </a:bodyPr>
          <a:lstStyle/>
          <a:p>
            <a:r>
              <a:rPr lang="en-US" sz="1600" dirty="0">
                <a:latin typeface="Helvetica" pitchFamily="-111" charset="0"/>
                <a:ea typeface="Helvetica" pitchFamily="-111" charset="0"/>
                <a:cs typeface="Helvetica" pitchFamily="-111" charset="0"/>
              </a:rPr>
              <a:t>Many degree exponents are smaller than 3</a:t>
            </a:r>
          </a:p>
          <a:p>
            <a:endParaRPr lang="en-US" sz="1600" dirty="0">
              <a:latin typeface="Helvetica" pitchFamily="-111" charset="0"/>
              <a:ea typeface="Helvetica" pitchFamily="-111" charset="0"/>
              <a:cs typeface="Helvetica" pitchFamily="-111" charset="0"/>
            </a:endParaRPr>
          </a:p>
          <a:p>
            <a:pPr marL="285750" indent="-285750">
              <a:buFont typeface="Wingdings"/>
              <a:buChar char="à"/>
            </a:pPr>
            <a:r>
              <a:rPr lang="en-US" sz="1600" dirty="0">
                <a:latin typeface="Helvetica" pitchFamily="-111" charset="0"/>
                <a:ea typeface="Helvetica" pitchFamily="-111" charset="0"/>
                <a:cs typeface="Helvetica" pitchFamily="-111" charset="0"/>
                <a:sym typeface="Wingdings" pitchFamily="-111" charset="2"/>
              </a:rPr>
              <a:t>&lt;k</a:t>
            </a:r>
            <a:r>
              <a:rPr lang="en-US" sz="1600" baseline="30000" dirty="0">
                <a:latin typeface="Helvetica" pitchFamily="-111" charset="0"/>
                <a:ea typeface="Helvetica" pitchFamily="-111" charset="0"/>
                <a:cs typeface="Helvetica" pitchFamily="-111" charset="0"/>
                <a:sym typeface="Wingdings" pitchFamily="-111" charset="2"/>
              </a:rPr>
              <a:t>2</a:t>
            </a:r>
            <a:r>
              <a:rPr lang="en-US" sz="1600" dirty="0">
                <a:latin typeface="Helvetica" pitchFamily="-111" charset="0"/>
                <a:ea typeface="Helvetica" pitchFamily="-111" charset="0"/>
                <a:cs typeface="Helvetica" pitchFamily="-111" charset="0"/>
                <a:sym typeface="Wingdings" pitchFamily="-111" charset="2"/>
              </a:rPr>
              <a:t>&gt; diverges in the N∞ limit!!!</a:t>
            </a: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r>
              <a:rPr lang="en-US" sz="1600" dirty="0">
                <a:latin typeface="Helvetica" pitchFamily="-111" charset="0"/>
                <a:ea typeface="Helvetica" pitchFamily="-111" charset="0"/>
                <a:cs typeface="Helvetica" pitchFamily="-111" charset="0"/>
                <a:sym typeface="Wingdings" pitchFamily="-111" charset="2"/>
              </a:rPr>
              <a:t>&lt;k&gt; diverges in the N∞ limit!!!</a:t>
            </a:r>
          </a:p>
          <a:p>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sym typeface="Wingdings" pitchFamily="-111" charset="2"/>
            </a:endParaRPr>
          </a:p>
          <a:p>
            <a:pPr marL="285750" indent="-285750">
              <a:buFont typeface="Wingdings"/>
              <a:buChar char="à"/>
            </a:pPr>
            <a:endParaRPr lang="en-US" sz="1600" dirty="0">
              <a:latin typeface="Helvetica" pitchFamily="-111" charset="0"/>
              <a:ea typeface="Helvetica" pitchFamily="-111" charset="0"/>
              <a:cs typeface="Helvetica" pitchFamily="-111" charset="0"/>
            </a:endParaRPr>
          </a:p>
        </p:txBody>
      </p:sp>
      <p:sp>
        <p:nvSpPr>
          <p:cNvPr id="67591"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111" charset="0"/>
                <a:ea typeface="Helvetica" pitchFamily="-111" charset="0"/>
                <a:cs typeface="Helvetica" pitchFamily="-111" charset="0"/>
              </a:rPr>
              <a:t>DIVERGENCE OF THE HIGHER MOMENTS</a:t>
            </a:r>
          </a:p>
        </p:txBody>
      </p:sp>
      <p:sp>
        <p:nvSpPr>
          <p:cNvPr id="67592" name="Rectangle 19"/>
          <p:cNvSpPr>
            <a:spLocks noChangeArrowheads="1"/>
          </p:cNvSpPr>
          <p:nvPr/>
        </p:nvSpPr>
        <p:spPr bwMode="auto">
          <a:xfrm>
            <a:off x="2666947" y="1852613"/>
            <a:ext cx="1187136" cy="3778250"/>
          </a:xfrm>
          <a:prstGeom prst="rect">
            <a:avLst/>
          </a:prstGeom>
          <a:solidFill>
            <a:srgbClr val="FF0000">
              <a:alpha val="16078"/>
            </a:srgbClr>
          </a:solidFill>
          <a:ln w="9525">
            <a:noFill/>
            <a:round/>
            <a:headEnd/>
            <a:tailEnd/>
          </a:ln>
        </p:spPr>
        <p:txBody>
          <a:bodyPr wrap="square" anchor="ctr">
            <a:prstTxWarp prst="textNoShape">
              <a:avLst/>
            </a:prstTxWarp>
            <a:spAutoFit/>
          </a:bodyPr>
          <a:lstStyle/>
          <a:p>
            <a:pPr algn="ctr">
              <a:spcBef>
                <a:spcPct val="50000"/>
              </a:spcBef>
            </a:pPr>
            <a:endParaRPr lang="hu-HU" sz="2400" b="1">
              <a:latin typeface="Times New Roman" pitchFamily="-111" charset="0"/>
              <a:ea typeface="굴림" pitchFamily="-111" charset="-127"/>
              <a:cs typeface="굴림" pitchFamily="-111" charset="-127"/>
            </a:endParaRPr>
          </a:p>
        </p:txBody>
      </p:sp>
      <p:sp>
        <p:nvSpPr>
          <p:cNvPr id="2" name="Right Arrow 1"/>
          <p:cNvSpPr/>
          <p:nvPr/>
        </p:nvSpPr>
        <p:spPr>
          <a:xfrm flipH="1">
            <a:off x="4337050" y="4398106"/>
            <a:ext cx="695303" cy="28740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graphicFrame>
        <p:nvGraphicFramePr>
          <p:cNvPr id="3" name="Table 2"/>
          <p:cNvGraphicFramePr>
            <a:graphicFrameLocks noGrp="1"/>
          </p:cNvGraphicFramePr>
          <p:nvPr/>
        </p:nvGraphicFramePr>
        <p:xfrm>
          <a:off x="7589" y="1624350"/>
          <a:ext cx="4677111" cy="4090650"/>
        </p:xfrm>
        <a:graphic>
          <a:graphicData uri="http://schemas.openxmlformats.org/drawingml/2006/table">
            <a:tbl>
              <a:tblPr/>
              <a:tblGrid>
                <a:gridCol w="749757">
                  <a:extLst>
                    <a:ext uri="{9D8B030D-6E8A-4147-A177-3AD203B41FA5}">
                      <a16:colId xmlns:a16="http://schemas.microsoft.com/office/drawing/2014/main" val="20000"/>
                    </a:ext>
                  </a:extLst>
                </a:gridCol>
                <a:gridCol w="368651">
                  <a:extLst>
                    <a:ext uri="{9D8B030D-6E8A-4147-A177-3AD203B41FA5}">
                      <a16:colId xmlns:a16="http://schemas.microsoft.com/office/drawing/2014/main" val="20001"/>
                    </a:ext>
                  </a:extLst>
                </a:gridCol>
                <a:gridCol w="498763">
                  <a:extLst>
                    <a:ext uri="{9D8B030D-6E8A-4147-A177-3AD203B41FA5}">
                      <a16:colId xmlns:a16="http://schemas.microsoft.com/office/drawing/2014/main" val="20002"/>
                    </a:ext>
                  </a:extLst>
                </a:gridCol>
                <a:gridCol w="298116">
                  <a:extLst>
                    <a:ext uri="{9D8B030D-6E8A-4147-A177-3AD203B41FA5}">
                      <a16:colId xmlns:a16="http://schemas.microsoft.com/office/drawing/2014/main" val="20003"/>
                    </a:ext>
                  </a:extLst>
                </a:gridCol>
                <a:gridCol w="423268">
                  <a:extLst>
                    <a:ext uri="{9D8B030D-6E8A-4147-A177-3AD203B41FA5}">
                      <a16:colId xmlns:a16="http://schemas.microsoft.com/office/drawing/2014/main" val="20004"/>
                    </a:ext>
                  </a:extLst>
                </a:gridCol>
                <a:gridCol w="423268">
                  <a:extLst>
                    <a:ext uri="{9D8B030D-6E8A-4147-A177-3AD203B41FA5}">
                      <a16:colId xmlns:a16="http://schemas.microsoft.com/office/drawing/2014/main" val="20005"/>
                    </a:ext>
                  </a:extLst>
                </a:gridCol>
                <a:gridCol w="423268">
                  <a:extLst>
                    <a:ext uri="{9D8B030D-6E8A-4147-A177-3AD203B41FA5}">
                      <a16:colId xmlns:a16="http://schemas.microsoft.com/office/drawing/2014/main" val="20006"/>
                    </a:ext>
                  </a:extLst>
                </a:gridCol>
                <a:gridCol w="423268">
                  <a:extLst>
                    <a:ext uri="{9D8B030D-6E8A-4147-A177-3AD203B41FA5}">
                      <a16:colId xmlns:a16="http://schemas.microsoft.com/office/drawing/2014/main" val="20007"/>
                    </a:ext>
                  </a:extLst>
                </a:gridCol>
                <a:gridCol w="423268">
                  <a:extLst>
                    <a:ext uri="{9D8B030D-6E8A-4147-A177-3AD203B41FA5}">
                      <a16:colId xmlns:a16="http://schemas.microsoft.com/office/drawing/2014/main" val="20008"/>
                    </a:ext>
                  </a:extLst>
                </a:gridCol>
                <a:gridCol w="645484">
                  <a:extLst>
                    <a:ext uri="{9D8B030D-6E8A-4147-A177-3AD203B41FA5}">
                      <a16:colId xmlns:a16="http://schemas.microsoft.com/office/drawing/2014/main" val="20009"/>
                    </a:ext>
                  </a:extLst>
                </a:gridCol>
              </a:tblGrid>
              <a:tr h="193580">
                <a:tc>
                  <a:txBody>
                    <a:bodyPr/>
                    <a:lstStyle/>
                    <a:p>
                      <a:pPr fontAlgn="base"/>
                      <a:r>
                        <a:rPr lang="en-US" sz="900" dirty="0">
                          <a:effectLst/>
                        </a:rPr>
                        <a:t>Network</a:t>
                      </a:r>
                    </a:p>
                  </a:txBody>
                  <a:tcPr marL="42066"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n-US" sz="800" i="1">
                          <a:effectLst/>
                        </a:rPr>
                        <a:t>N</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n-US" sz="800" i="1">
                          <a:effectLst/>
                        </a:rPr>
                        <a:t>L</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n-US" sz="800" i="1">
                          <a:effectLst/>
                        </a:rPr>
                        <a:t>〈k〉</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n-US" sz="800" i="1" dirty="0">
                          <a:effectLst/>
                        </a:rPr>
                        <a:t>〈k</a:t>
                      </a:r>
                      <a:r>
                        <a:rPr lang="en-US" sz="800" i="1" baseline="-25000" dirty="0">
                          <a:effectLst/>
                        </a:rPr>
                        <a:t>in</a:t>
                      </a:r>
                      <a:r>
                        <a:rPr lang="en-US" sz="800" i="1" baseline="30000" dirty="0">
                          <a:effectLst/>
                        </a:rPr>
                        <a:t>2</a:t>
                      </a:r>
                      <a:r>
                        <a:rPr lang="en-US" sz="800" i="1" dirty="0">
                          <a:effectLst/>
                        </a:rPr>
                        <a:t>〉</a:t>
                      </a:r>
                      <a:endParaRPr lang="en-US" sz="800" dirty="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n-US" sz="800" i="1">
                          <a:effectLst/>
                        </a:rPr>
                        <a:t>〈k</a:t>
                      </a:r>
                      <a:r>
                        <a:rPr lang="en-US" sz="800" i="1" baseline="-25000">
                          <a:effectLst/>
                        </a:rPr>
                        <a:t>out</a:t>
                      </a:r>
                      <a:r>
                        <a:rPr lang="en-US" sz="800" i="1" baseline="30000">
                          <a:effectLst/>
                        </a:rPr>
                        <a:t>2</a:t>
                      </a:r>
                      <a:r>
                        <a:rPr lang="en-US" sz="800" i="1">
                          <a:effectLst/>
                        </a:rPr>
                        <a:t>〉</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n-US" sz="800" i="1">
                          <a:effectLst/>
                        </a:rPr>
                        <a:t>〈k</a:t>
                      </a:r>
                      <a:r>
                        <a:rPr lang="en-US" sz="800" i="1" baseline="30000">
                          <a:effectLst/>
                        </a:rPr>
                        <a:t>2</a:t>
                      </a:r>
                      <a:r>
                        <a:rPr lang="en-US" sz="800" i="1">
                          <a:effectLst/>
                        </a:rPr>
                        <a:t>〉</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l-GR" sz="800" i="1">
                          <a:effectLst/>
                        </a:rPr>
                        <a:t>γ</a:t>
                      </a:r>
                      <a:r>
                        <a:rPr lang="en-US" sz="800" i="1" baseline="-25000">
                          <a:effectLst/>
                        </a:rPr>
                        <a:t>in</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l-GR" sz="800" i="1">
                          <a:effectLst/>
                        </a:rPr>
                        <a:t>γ</a:t>
                      </a:r>
                      <a:r>
                        <a:rPr lang="en-US" sz="800" i="1" baseline="-25000">
                          <a:effectLst/>
                        </a:rPr>
                        <a:t>out</a:t>
                      </a:r>
                      <a:endParaRPr lang="en-US" sz="800">
                        <a:effectLst/>
                      </a:endParaRPr>
                    </a:p>
                  </a:txBody>
                  <a:tcPr marL="17527" marR="17527" marT="28044" marB="28044" anchor="ctr">
                    <a:lnL>
                      <a:noFill/>
                    </a:lnL>
                    <a:lnR>
                      <a:noFill/>
                    </a:lnR>
                    <a:lnT>
                      <a:noFill/>
                    </a:lnT>
                    <a:lnB w="15240" cap="flat" cmpd="sng" algn="ctr">
                      <a:solidFill>
                        <a:srgbClr val="A9A9A9"/>
                      </a:solidFill>
                      <a:prstDash val="solid"/>
                      <a:round/>
                      <a:headEnd type="none" w="med" len="med"/>
                      <a:tailEnd type="none" w="med" len="med"/>
                    </a:lnB>
                  </a:tcPr>
                </a:tc>
                <a:tc>
                  <a:txBody>
                    <a:bodyPr/>
                    <a:lstStyle/>
                    <a:p>
                      <a:pPr fontAlgn="base"/>
                      <a:r>
                        <a:rPr lang="el-GR" sz="800" i="1">
                          <a:effectLst/>
                        </a:rPr>
                        <a:t>γ</a:t>
                      </a:r>
                      <a:endParaRPr lang="el-GR" sz="800">
                        <a:effectLst/>
                      </a:endParaRPr>
                    </a:p>
                  </a:txBody>
                  <a:tcPr marL="17527" marR="42066" marT="28044" marB="28044" anchor="ctr">
                    <a:lnL>
                      <a:noFill/>
                    </a:lnL>
                    <a:lnR>
                      <a:noFill/>
                    </a:lnR>
                    <a:lnT>
                      <a:noFill/>
                    </a:lnT>
                    <a:lnB w="1524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0"/>
                  </a:ext>
                </a:extLst>
              </a:tr>
              <a:tr h="309014">
                <a:tc>
                  <a:txBody>
                    <a:bodyPr/>
                    <a:lstStyle/>
                    <a:p>
                      <a:pPr fontAlgn="base"/>
                      <a:r>
                        <a:rPr lang="en-US" sz="900" dirty="0">
                          <a:effectLst/>
                        </a:rPr>
                        <a:t>Internet</a:t>
                      </a:r>
                    </a:p>
                  </a:txBody>
                  <a:tcPr marL="42066"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192,244</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609,066</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6.34</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240.1</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3.42*</a:t>
                      </a:r>
                    </a:p>
                  </a:txBody>
                  <a:tcPr marL="17527" marR="42066" marT="28044" marB="28044" anchor="ctr">
                    <a:lnL>
                      <a:noFill/>
                    </a:lnL>
                    <a:lnR>
                      <a:noFill/>
                    </a:lnR>
                    <a:lnT w="1524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1"/>
                  </a:ext>
                </a:extLst>
              </a:tr>
              <a:tr h="309014">
                <a:tc>
                  <a:txBody>
                    <a:bodyPr/>
                    <a:lstStyle/>
                    <a:p>
                      <a:pPr fontAlgn="base"/>
                      <a:r>
                        <a:rPr lang="en-US" sz="900" dirty="0">
                          <a:effectLst/>
                        </a:rPr>
                        <a:t>WWW</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325,729</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1,497,134</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4.60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1546.0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482.4</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2.00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2.31</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2"/>
                  </a:ext>
                </a:extLst>
              </a:tr>
              <a:tr h="330976">
                <a:tc>
                  <a:txBody>
                    <a:bodyPr/>
                    <a:lstStyle/>
                    <a:p>
                      <a:pPr fontAlgn="base"/>
                      <a:r>
                        <a:rPr lang="en-US" sz="900" dirty="0">
                          <a:effectLst/>
                        </a:rPr>
                        <a:t>Power Grid</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4,941</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6,594</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2.67</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10.3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Exp.</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3"/>
                  </a:ext>
                </a:extLst>
              </a:tr>
              <a:tr h="468372">
                <a:tc>
                  <a:txBody>
                    <a:bodyPr/>
                    <a:lstStyle/>
                    <a:p>
                      <a:pPr fontAlgn="base"/>
                      <a:r>
                        <a:rPr lang="en-US" sz="900" dirty="0">
                          <a:effectLst/>
                        </a:rPr>
                        <a:t>Mobile-Phone Calls</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36,595</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91,826</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2.51</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12.0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11.7</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4.69*</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5.01*</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tc>
                  <a:txBody>
                    <a:bodyPr/>
                    <a:lstStyle/>
                    <a:p>
                      <a:pPr fontAlgn="base"/>
                      <a:r>
                        <a:rPr lang="en-US" sz="800">
                          <a:effectLst/>
                        </a:rPr>
                        <a:t>-</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353535"/>
                      </a:solidFill>
                      <a:prstDash val="solid"/>
                      <a:round/>
                      <a:headEnd type="none" w="med" len="med"/>
                      <a:tailEnd type="none" w="med" len="med"/>
                    </a:lnB>
                  </a:tcPr>
                </a:tc>
                <a:extLst>
                  <a:ext uri="{0D108BD9-81ED-4DB2-BD59-A6C34878D82A}">
                    <a16:rowId xmlns:a16="http://schemas.microsoft.com/office/drawing/2014/main" val="10004"/>
                  </a:ext>
                </a:extLst>
              </a:tr>
              <a:tr h="309014">
                <a:tc>
                  <a:txBody>
                    <a:bodyPr/>
                    <a:lstStyle/>
                    <a:p>
                      <a:pPr fontAlgn="base"/>
                      <a:r>
                        <a:rPr lang="en-US" sz="900" dirty="0">
                          <a:effectLst/>
                        </a:rPr>
                        <a:t>Email</a:t>
                      </a:r>
                    </a:p>
                  </a:txBody>
                  <a:tcPr marL="42066"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57,194</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103,731</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1.81</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94.7</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1163.9</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3.43*</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2.03*</a:t>
                      </a:r>
                    </a:p>
                  </a:txBody>
                  <a:tcPr marL="17527" marR="17527"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42066" marT="28044" marB="28044" anchor="ctr">
                    <a:lnL>
                      <a:noFill/>
                    </a:lnL>
                    <a:lnR>
                      <a:noFill/>
                    </a:lnR>
                    <a:lnT w="7620" cap="flat" cmpd="sng" algn="ctr">
                      <a:solidFill>
                        <a:srgbClr val="353535"/>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5"/>
                  </a:ext>
                </a:extLst>
              </a:tr>
              <a:tr h="468372">
                <a:tc>
                  <a:txBody>
                    <a:bodyPr/>
                    <a:lstStyle/>
                    <a:p>
                      <a:pPr fontAlgn="base"/>
                      <a:r>
                        <a:rPr lang="en-US" sz="900" dirty="0">
                          <a:effectLst/>
                        </a:rPr>
                        <a:t>Science Collaboration</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23,133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93,437</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8.08</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178.2</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3.35*</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6"/>
                  </a:ext>
                </a:extLst>
              </a:tr>
              <a:tr h="330976">
                <a:tc>
                  <a:txBody>
                    <a:bodyPr/>
                    <a:lstStyle/>
                    <a:p>
                      <a:pPr fontAlgn="base"/>
                      <a:r>
                        <a:rPr lang="en-US" sz="900" dirty="0">
                          <a:effectLst/>
                        </a:rPr>
                        <a:t>Actor Network</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dirty="0">
                          <a:effectLst/>
                        </a:rPr>
                        <a:t>702,388</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29,397,908</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83.71</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47,353.7</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2.12*</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7"/>
                  </a:ext>
                </a:extLst>
              </a:tr>
              <a:tr h="330976">
                <a:tc>
                  <a:txBody>
                    <a:bodyPr/>
                    <a:lstStyle/>
                    <a:p>
                      <a:pPr fontAlgn="base"/>
                      <a:r>
                        <a:rPr lang="en-US" sz="900">
                          <a:effectLst/>
                        </a:rPr>
                        <a:t>Citation Network</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dirty="0">
                          <a:effectLst/>
                        </a:rPr>
                        <a:t>449,673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4,689,479</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10.43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971.5</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198.8</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3.03*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4.00*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8"/>
                  </a:ext>
                </a:extLst>
              </a:tr>
              <a:tr h="571984">
                <a:tc>
                  <a:txBody>
                    <a:bodyPr/>
                    <a:lstStyle/>
                    <a:p>
                      <a:pPr fontAlgn="base"/>
                      <a:r>
                        <a:rPr lang="en-US" sz="900">
                          <a:effectLst/>
                        </a:rPr>
                        <a:t>E. Coli Metabolism</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dirty="0">
                          <a:effectLst/>
                        </a:rPr>
                        <a:t>1,039</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5,802</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5.58</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535.7</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396.7</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2.43*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2.90*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09"/>
                  </a:ext>
                </a:extLst>
              </a:tr>
              <a:tr h="468372">
                <a:tc>
                  <a:txBody>
                    <a:bodyPr/>
                    <a:lstStyle/>
                    <a:p>
                      <a:pPr fontAlgn="base"/>
                      <a:r>
                        <a:rPr lang="en-US" sz="900" dirty="0">
                          <a:effectLst/>
                        </a:rPr>
                        <a:t>Protein Interactions</a:t>
                      </a:r>
                    </a:p>
                  </a:txBody>
                  <a:tcPr marL="42066"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dirty="0">
                          <a:effectLst/>
                        </a:rPr>
                        <a:t>2,018</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2,930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2.90</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32.3</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a:effectLst/>
                        </a:rPr>
                        <a:t>-</a:t>
                      </a:r>
                    </a:p>
                  </a:txBody>
                  <a:tcPr marL="17527" marR="17527"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tc>
                  <a:txBody>
                    <a:bodyPr/>
                    <a:lstStyle/>
                    <a:p>
                      <a:pPr fontAlgn="base"/>
                      <a:r>
                        <a:rPr lang="en-US" sz="800" dirty="0">
                          <a:effectLst/>
                        </a:rPr>
                        <a:t>2.89*-</a:t>
                      </a:r>
                    </a:p>
                  </a:txBody>
                  <a:tcPr marL="17527" marR="42066" marT="28044" marB="28044" anchor="ctr">
                    <a:lnL>
                      <a:noFill/>
                    </a:lnL>
                    <a:lnR>
                      <a:noFill/>
                    </a:lnR>
                    <a:lnT w="7620" cap="flat" cmpd="sng" algn="ctr">
                      <a:solidFill>
                        <a:srgbClr val="A9A9A9"/>
                      </a:solidFill>
                      <a:prstDash val="solid"/>
                      <a:round/>
                      <a:headEnd type="none" w="med" len="med"/>
                      <a:tailEnd type="none" w="med" len="med"/>
                    </a:lnT>
                    <a:lnB w="762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993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The meaning of scale-free</a:t>
            </a:r>
          </a:p>
          <a:p>
            <a:pPr>
              <a:spcBef>
                <a:spcPct val="20000"/>
              </a:spcBef>
            </a:pP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2" name="Picture 1"/>
          <p:cNvPicPr>
            <a:picLocks noChangeAspect="1"/>
          </p:cNvPicPr>
          <p:nvPr/>
        </p:nvPicPr>
        <p:blipFill>
          <a:blip r:embed="rId2"/>
          <a:stretch>
            <a:fillRect/>
          </a:stretch>
        </p:blipFill>
        <p:spPr>
          <a:xfrm>
            <a:off x="228599" y="797277"/>
            <a:ext cx="4081991" cy="4423833"/>
          </a:xfrm>
          <a:prstGeom prst="rect">
            <a:avLst/>
          </a:prstGeom>
        </p:spPr>
      </p:pic>
      <p:sp>
        <p:nvSpPr>
          <p:cNvPr id="4"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6189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The meaning of scale-free</a:t>
            </a:r>
          </a:p>
          <a:p>
            <a:pPr>
              <a:spcBef>
                <a:spcPct val="20000"/>
              </a:spcBef>
            </a:pP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5" name="Picture 4"/>
          <p:cNvPicPr>
            <a:picLocks noChangeAspect="1"/>
          </p:cNvPicPr>
          <p:nvPr/>
        </p:nvPicPr>
        <p:blipFill>
          <a:blip r:embed="rId2"/>
          <a:stretch>
            <a:fillRect/>
          </a:stretch>
        </p:blipFill>
        <p:spPr>
          <a:xfrm>
            <a:off x="5549899" y="2296582"/>
            <a:ext cx="2958043" cy="910167"/>
          </a:xfrm>
          <a:prstGeom prst="rect">
            <a:avLst/>
          </a:prstGeom>
        </p:spPr>
      </p:pic>
      <p:sp>
        <p:nvSpPr>
          <p:cNvPr id="6" name="TextBox 3"/>
          <p:cNvSpPr txBox="1">
            <a:spLocks noChangeArrowheads="1"/>
          </p:cNvSpPr>
          <p:nvPr/>
        </p:nvSpPr>
        <p:spPr bwMode="auto">
          <a:xfrm>
            <a:off x="6223958" y="5400675"/>
            <a:ext cx="2919412"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111" charset="0"/>
                <a:ea typeface="Helvetica" pitchFamily="-111" charset="0"/>
                <a:cs typeface="Helvetica" pitchFamily="-111" charset="0"/>
              </a:rPr>
              <a:t>Network Science: Scale-Free Networks</a:t>
            </a:r>
            <a:endParaRPr lang="en-US" sz="600" i="1" dirty="0">
              <a:solidFill>
                <a:srgbClr val="BFBFBF"/>
              </a:solidFill>
              <a:latin typeface="Helvetica" pitchFamily="-111" charset="0"/>
              <a:ea typeface="Helvetica" pitchFamily="-111" charset="0"/>
              <a:cs typeface="Helvetica" pitchFamily="-111" charset="0"/>
            </a:endParaRPr>
          </a:p>
        </p:txBody>
      </p:sp>
      <p:pic>
        <p:nvPicPr>
          <p:cNvPr id="336898" name="Picture 2" descr="Standard Deviation is Large in Real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97" y="571500"/>
            <a:ext cx="4821382" cy="495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89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17005</TotalTime>
  <Words>2982</Words>
  <Application>Microsoft Office PowerPoint</Application>
  <PresentationFormat>On-screen Show (16:10)</PresentationFormat>
  <Paragraphs>422</Paragraphs>
  <Slides>36</Slides>
  <Notes>11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36</vt:i4>
      </vt:variant>
    </vt:vector>
  </HeadingPairs>
  <TitlesOfParts>
    <vt:vector size="49" baseType="lpstr">
      <vt:lpstr>Arial</vt:lpstr>
      <vt:lpstr>Calibri</vt:lpstr>
      <vt:lpstr>Cambria Math</vt:lpstr>
      <vt:lpstr>Helvetica</vt:lpstr>
      <vt:lpstr>Times New Roman</vt:lpstr>
      <vt:lpstr>Trajan Pro</vt:lpstr>
      <vt:lpstr>Wingdings</vt:lpstr>
      <vt:lpstr>Office Theme</vt:lpstr>
      <vt:lpstr>Office Theme</vt:lpstr>
      <vt:lpstr>1_Office Theme</vt:lpstr>
      <vt:lpstr>Office Theme</vt:lpstr>
      <vt:lpstr>Equation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Meta-P(k)</vt:lpstr>
      <vt:lpstr>Prot P(k)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mean field theory offers the correct scaling, BUT it provides the wrong coefficient of the degree distribution.   So assymptotically it is correct (k ∞), but not correct in details (particularly for small k).   To fix it, we need to calculate P(k) exactly, which we will do next using a rate equation based approach.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636</cp:revision>
  <dcterms:created xsi:type="dcterms:W3CDTF">2013-06-02T20:44:12Z</dcterms:created>
  <dcterms:modified xsi:type="dcterms:W3CDTF">2023-09-28T03:23:02Z</dcterms:modified>
</cp:coreProperties>
</file>